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Blueberry" panose="020B0604020202020204" charset="0"/>
      <p:regular r:id="rId21"/>
    </p:embeddedFont>
    <p:embeddedFont>
      <p:font typeface="Edo" panose="020B0604020202020204" charset="0"/>
      <p:regular r:id="rId22"/>
    </p:embeddedFont>
    <p:embeddedFont>
      <p:font typeface="Nunito 1" panose="020B0604020202020204" charset="0"/>
      <p:regular r:id="rId23"/>
    </p:embeddedFont>
    <p:embeddedFont>
      <p:font typeface="Nunito 1 Bold" panose="020B0604020202020204" charset="0"/>
      <p:regular r:id="rId24"/>
    </p:embeddedFont>
    <p:embeddedFont>
      <p:font typeface="Nunito 2" panose="020B0604020202020204" charset="0"/>
      <p:regular r:id="rId25"/>
    </p:embeddedFont>
    <p:embeddedFont>
      <p:font typeface="Nunito 2 Bold" panose="020B0604020202020204" charset="0"/>
      <p:regular r:id="rId26"/>
    </p:embeddedFont>
    <p:embeddedFont>
      <p:font typeface="Zing Rust Base Rough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32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28919" y="-2696079"/>
            <a:ext cx="25348403" cy="10709700"/>
          </a:xfrm>
          <a:custGeom>
            <a:avLst/>
            <a:gdLst/>
            <a:ahLst/>
            <a:cxnLst/>
            <a:rect l="l" t="t" r="r" b="b"/>
            <a:pathLst>
              <a:path w="25348403" h="10709700">
                <a:moveTo>
                  <a:pt x="0" y="0"/>
                </a:moveTo>
                <a:lnTo>
                  <a:pt x="25348403" y="0"/>
                </a:lnTo>
                <a:lnTo>
                  <a:pt x="25348403" y="10709700"/>
                </a:lnTo>
                <a:lnTo>
                  <a:pt x="0" y="10709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2553735" y="701456"/>
            <a:ext cx="3795535" cy="5805789"/>
          </a:xfrm>
          <a:custGeom>
            <a:avLst/>
            <a:gdLst/>
            <a:ahLst/>
            <a:cxnLst/>
            <a:rect l="l" t="t" r="r" b="b"/>
            <a:pathLst>
              <a:path w="3795535" h="5805789">
                <a:moveTo>
                  <a:pt x="0" y="0"/>
                </a:moveTo>
                <a:lnTo>
                  <a:pt x="3795535" y="0"/>
                </a:lnTo>
                <a:lnTo>
                  <a:pt x="3795535" y="5805789"/>
                </a:lnTo>
                <a:lnTo>
                  <a:pt x="0" y="580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-528422" y="-568440"/>
            <a:ext cx="3566479" cy="6397272"/>
          </a:xfrm>
          <a:custGeom>
            <a:avLst/>
            <a:gdLst/>
            <a:ahLst/>
            <a:cxnLst/>
            <a:rect l="l" t="t" r="r" b="b"/>
            <a:pathLst>
              <a:path w="3566479" h="6397272">
                <a:moveTo>
                  <a:pt x="0" y="0"/>
                </a:moveTo>
                <a:lnTo>
                  <a:pt x="3566479" y="0"/>
                </a:lnTo>
                <a:lnTo>
                  <a:pt x="3566479" y="6397272"/>
                </a:lnTo>
                <a:lnTo>
                  <a:pt x="0" y="6397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12092790" y="1870839"/>
            <a:ext cx="4601305" cy="7038324"/>
          </a:xfrm>
          <a:custGeom>
            <a:avLst/>
            <a:gdLst/>
            <a:ahLst/>
            <a:cxnLst/>
            <a:rect l="l" t="t" r="r" b="b"/>
            <a:pathLst>
              <a:path w="4601305" h="7038324">
                <a:moveTo>
                  <a:pt x="0" y="0"/>
                </a:moveTo>
                <a:lnTo>
                  <a:pt x="4601304" y="0"/>
                </a:lnTo>
                <a:lnTo>
                  <a:pt x="4601304" y="7038324"/>
                </a:lnTo>
                <a:lnTo>
                  <a:pt x="0" y="70383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15301670" y="128006"/>
            <a:ext cx="4496666" cy="8065769"/>
          </a:xfrm>
          <a:custGeom>
            <a:avLst/>
            <a:gdLst/>
            <a:ahLst/>
            <a:cxnLst/>
            <a:rect l="l" t="t" r="r" b="b"/>
            <a:pathLst>
              <a:path w="4496666" h="8065769">
                <a:moveTo>
                  <a:pt x="0" y="0"/>
                </a:moveTo>
                <a:lnTo>
                  <a:pt x="4496666" y="0"/>
                </a:lnTo>
                <a:lnTo>
                  <a:pt x="4496666" y="8065769"/>
                </a:lnTo>
                <a:lnTo>
                  <a:pt x="0" y="8065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/>
        </p:nvSpPr>
        <p:spPr>
          <a:xfrm>
            <a:off x="6535388" y="2691003"/>
            <a:ext cx="5893547" cy="431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4"/>
              </a:lnSpc>
            </a:pPr>
            <a:r>
              <a:rPr lang="en-US" sz="8210" spc="164">
                <a:solidFill>
                  <a:srgbClr val="FFFFFF"/>
                </a:solidFill>
                <a:latin typeface="Blueberry"/>
              </a:rPr>
              <a:t>CAMP DU </a:t>
            </a:r>
          </a:p>
          <a:p>
            <a:pPr algn="ctr">
              <a:lnSpc>
                <a:spcPts val="11494"/>
              </a:lnSpc>
            </a:pPr>
            <a:r>
              <a:rPr lang="en-US" sz="8210" spc="164">
                <a:solidFill>
                  <a:srgbClr val="FFFFFF"/>
                </a:solidFill>
                <a:latin typeface="Blueberry"/>
              </a:rPr>
              <a:t>FRAPRU </a:t>
            </a:r>
          </a:p>
          <a:p>
            <a:pPr algn="ctr">
              <a:lnSpc>
                <a:spcPts val="11494"/>
              </a:lnSpc>
            </a:pPr>
            <a:r>
              <a:rPr lang="en-US" sz="8210" spc="164">
                <a:solidFill>
                  <a:srgbClr val="FFFFFF"/>
                </a:solidFill>
                <a:latin typeface="Blueberry"/>
              </a:rPr>
              <a:t>À QUÉBEC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132790" y="7985046"/>
            <a:ext cx="18420790" cy="2301954"/>
            <a:chOff x="0" y="0"/>
            <a:chExt cx="4851566" cy="6062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51566" cy="606276"/>
            </a:xfrm>
            <a:custGeom>
              <a:avLst/>
              <a:gdLst/>
              <a:ahLst/>
              <a:cxnLst/>
              <a:rect l="l" t="t" r="r" b="b"/>
              <a:pathLst>
                <a:path w="4851566" h="606276">
                  <a:moveTo>
                    <a:pt x="0" y="0"/>
                  </a:moveTo>
                  <a:lnTo>
                    <a:pt x="4851566" y="0"/>
                  </a:lnTo>
                  <a:lnTo>
                    <a:pt x="4851566" y="606276"/>
                  </a:lnTo>
                  <a:lnTo>
                    <a:pt x="0" y="606276"/>
                  </a:lnTo>
                  <a:close/>
                </a:path>
              </a:pathLst>
            </a:custGeom>
            <a:solidFill>
              <a:srgbClr val="033953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4851566" cy="6158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9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093475" y="9137865"/>
            <a:ext cx="6335461" cy="480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3184">
                <a:solidFill>
                  <a:srgbClr val="A1DFF7"/>
                </a:solidFill>
                <a:latin typeface="Nunito 1"/>
              </a:rPr>
              <a:t>LES 14 ET 15 SEPTEMBRE 2024</a:t>
            </a:r>
          </a:p>
        </p:txBody>
      </p:sp>
      <p:sp>
        <p:nvSpPr>
          <p:cNvPr id="12" name="Freeform 12"/>
          <p:cNvSpPr/>
          <p:nvPr/>
        </p:nvSpPr>
        <p:spPr>
          <a:xfrm>
            <a:off x="-3606815" y="2465066"/>
            <a:ext cx="10750374" cy="6396472"/>
          </a:xfrm>
          <a:custGeom>
            <a:avLst/>
            <a:gdLst/>
            <a:ahLst/>
            <a:cxnLst/>
            <a:rect l="l" t="t" r="r" b="b"/>
            <a:pathLst>
              <a:path w="10750374" h="6396472">
                <a:moveTo>
                  <a:pt x="0" y="0"/>
                </a:moveTo>
                <a:lnTo>
                  <a:pt x="10750373" y="0"/>
                </a:lnTo>
                <a:lnTo>
                  <a:pt x="10750373" y="6396472"/>
                </a:lnTo>
                <a:lnTo>
                  <a:pt x="0" y="6396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/>
        </p:nvSpPr>
        <p:spPr>
          <a:xfrm flipH="1">
            <a:off x="-1276868" y="8281054"/>
            <a:ext cx="6090478" cy="2352447"/>
          </a:xfrm>
          <a:custGeom>
            <a:avLst/>
            <a:gdLst/>
            <a:ahLst/>
            <a:cxnLst/>
            <a:rect l="l" t="t" r="r" b="b"/>
            <a:pathLst>
              <a:path w="6090478" h="2352447">
                <a:moveTo>
                  <a:pt x="6090478" y="0"/>
                </a:moveTo>
                <a:lnTo>
                  <a:pt x="0" y="0"/>
                </a:lnTo>
                <a:lnTo>
                  <a:pt x="0" y="2352447"/>
                </a:lnTo>
                <a:lnTo>
                  <a:pt x="6090478" y="2352447"/>
                </a:lnTo>
                <a:lnTo>
                  <a:pt x="609047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/>
        </p:nvSpPr>
        <p:spPr>
          <a:xfrm>
            <a:off x="1892891" y="4912940"/>
            <a:ext cx="2667866" cy="4465048"/>
          </a:xfrm>
          <a:custGeom>
            <a:avLst/>
            <a:gdLst/>
            <a:ahLst/>
            <a:cxnLst/>
            <a:rect l="l" t="t" r="r" b="b"/>
            <a:pathLst>
              <a:path w="2667866" h="4465048">
                <a:moveTo>
                  <a:pt x="0" y="0"/>
                </a:moveTo>
                <a:lnTo>
                  <a:pt x="2667866" y="0"/>
                </a:lnTo>
                <a:lnTo>
                  <a:pt x="2667866" y="4465048"/>
                </a:lnTo>
                <a:lnTo>
                  <a:pt x="0" y="4465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/>
        </p:nvSpPr>
        <p:spPr>
          <a:xfrm flipH="1">
            <a:off x="1398506" y="8909163"/>
            <a:ext cx="3656636" cy="2034004"/>
          </a:xfrm>
          <a:custGeom>
            <a:avLst/>
            <a:gdLst/>
            <a:ahLst/>
            <a:cxnLst/>
            <a:rect l="l" t="t" r="r" b="b"/>
            <a:pathLst>
              <a:path w="3656636" h="2034004">
                <a:moveTo>
                  <a:pt x="3656636" y="0"/>
                </a:moveTo>
                <a:lnTo>
                  <a:pt x="0" y="0"/>
                </a:lnTo>
                <a:lnTo>
                  <a:pt x="0" y="2034004"/>
                </a:lnTo>
                <a:lnTo>
                  <a:pt x="3656636" y="2034004"/>
                </a:lnTo>
                <a:lnTo>
                  <a:pt x="365663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/>
        </p:nvSpPr>
        <p:spPr>
          <a:xfrm>
            <a:off x="12615054" y="7006844"/>
            <a:ext cx="7524531" cy="4185520"/>
          </a:xfrm>
          <a:custGeom>
            <a:avLst/>
            <a:gdLst/>
            <a:ahLst/>
            <a:cxnLst/>
            <a:rect l="l" t="t" r="r" b="b"/>
            <a:pathLst>
              <a:path w="7524531" h="4185520">
                <a:moveTo>
                  <a:pt x="0" y="0"/>
                </a:moveTo>
                <a:lnTo>
                  <a:pt x="7524530" y="0"/>
                </a:lnTo>
                <a:lnTo>
                  <a:pt x="7524530" y="4185520"/>
                </a:lnTo>
                <a:lnTo>
                  <a:pt x="0" y="41855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 descr="La clé, c'est le logement social"/>
          <p:cNvSpPr/>
          <p:nvPr/>
        </p:nvSpPr>
        <p:spPr>
          <a:xfrm>
            <a:off x="13069791" y="2088252"/>
            <a:ext cx="5179162" cy="8229600"/>
          </a:xfrm>
          <a:custGeom>
            <a:avLst/>
            <a:gdLst/>
            <a:ahLst/>
            <a:cxnLst/>
            <a:rect l="l" t="t" r="r" b="b"/>
            <a:pathLst>
              <a:path w="5179162" h="8229600">
                <a:moveTo>
                  <a:pt x="0" y="0"/>
                </a:moveTo>
                <a:lnTo>
                  <a:pt x="5179161" y="0"/>
                </a:lnTo>
                <a:lnTo>
                  <a:pt x="51791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8"/>
          <p:cNvSpPr/>
          <p:nvPr/>
        </p:nvSpPr>
        <p:spPr>
          <a:xfrm rot="-574646">
            <a:off x="12196654" y="1406792"/>
            <a:ext cx="4842431" cy="3551441"/>
          </a:xfrm>
          <a:custGeom>
            <a:avLst/>
            <a:gdLst/>
            <a:ahLst/>
            <a:cxnLst/>
            <a:rect l="l" t="t" r="r" b="b"/>
            <a:pathLst>
              <a:path w="4842431" h="3551441">
                <a:moveTo>
                  <a:pt x="0" y="0"/>
                </a:moveTo>
                <a:lnTo>
                  <a:pt x="4842431" y="0"/>
                </a:lnTo>
                <a:lnTo>
                  <a:pt x="4842431" y="3551441"/>
                </a:lnTo>
                <a:lnTo>
                  <a:pt x="0" y="355144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9" name="Group 19"/>
          <p:cNvGrpSpPr/>
          <p:nvPr/>
        </p:nvGrpSpPr>
        <p:grpSpPr>
          <a:xfrm rot="-596675">
            <a:off x="12104310" y="1980554"/>
            <a:ext cx="5087529" cy="2403918"/>
            <a:chOff x="0" y="0"/>
            <a:chExt cx="6783371" cy="3205224"/>
          </a:xfrm>
        </p:grpSpPr>
        <p:sp>
          <p:nvSpPr>
            <p:cNvPr id="20" name="TextBox 20"/>
            <p:cNvSpPr txBox="1"/>
            <p:nvPr/>
          </p:nvSpPr>
          <p:spPr>
            <a:xfrm>
              <a:off x="12826" y="47625"/>
              <a:ext cx="6757719" cy="853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63"/>
                </a:lnSpc>
              </a:pPr>
              <a:r>
                <a:rPr lang="en-US" sz="4440">
                  <a:solidFill>
                    <a:srgbClr val="000000"/>
                  </a:solidFill>
                  <a:latin typeface="Zing Rust Base Rough"/>
                </a:rPr>
                <a:t>lA CLÉ, C’EST LE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734833"/>
              <a:ext cx="6783371" cy="2470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84"/>
                </a:lnSpc>
              </a:pPr>
              <a:r>
                <a:rPr lang="en-US" sz="8128" spc="-243">
                  <a:solidFill>
                    <a:srgbClr val="204D68"/>
                  </a:solidFill>
                  <a:latin typeface="Edo"/>
                </a:rPr>
                <a:t>logement social!!!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89830" y="4673137"/>
            <a:ext cx="6080075" cy="3271345"/>
          </a:xfrm>
          <a:custGeom>
            <a:avLst/>
            <a:gdLst/>
            <a:ahLst/>
            <a:cxnLst/>
            <a:rect l="l" t="t" r="r" b="b"/>
            <a:pathLst>
              <a:path w="6080075" h="3271345">
                <a:moveTo>
                  <a:pt x="0" y="0"/>
                </a:moveTo>
                <a:lnTo>
                  <a:pt x="6080075" y="0"/>
                </a:lnTo>
                <a:lnTo>
                  <a:pt x="6080075" y="3271345"/>
                </a:lnTo>
                <a:lnTo>
                  <a:pt x="0" y="3271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455016" y="3808854"/>
            <a:ext cx="8159420" cy="582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4642" lvl="1" indent="-417321" algn="l">
              <a:lnSpc>
                <a:spcPts val="5798"/>
              </a:lnSpc>
              <a:buFont typeface="Arial"/>
              <a:buChar char="•"/>
            </a:pPr>
            <a:r>
              <a:rPr lang="en-US" sz="3865">
                <a:solidFill>
                  <a:srgbClr val="000000"/>
                </a:solidFill>
                <a:latin typeface="Nunito 2"/>
              </a:rPr>
              <a:t>Au service du privé</a:t>
            </a:r>
          </a:p>
          <a:p>
            <a:pPr marL="834642" lvl="1" indent="-417321" algn="l">
              <a:lnSpc>
                <a:spcPts val="5798"/>
              </a:lnSpc>
              <a:buFont typeface="Arial"/>
              <a:buChar char="•"/>
            </a:pPr>
            <a:r>
              <a:rPr lang="en-US" sz="3865">
                <a:solidFill>
                  <a:srgbClr val="000000"/>
                </a:solidFill>
                <a:latin typeface="Nunito 2"/>
              </a:rPr>
              <a:t>Aucun programme dédié au logement social, une première en 25 ans. </a:t>
            </a:r>
          </a:p>
          <a:p>
            <a:pPr marL="834642" lvl="1" indent="-417321" algn="l">
              <a:lnSpc>
                <a:spcPts val="5798"/>
              </a:lnSpc>
              <a:buFont typeface="Arial"/>
              <a:buChar char="•"/>
            </a:pPr>
            <a:r>
              <a:rPr lang="en-US" sz="3865">
                <a:solidFill>
                  <a:srgbClr val="000000"/>
                </a:solidFill>
                <a:latin typeface="Nunito 2"/>
              </a:rPr>
              <a:t>Manque de prévisibilité.</a:t>
            </a:r>
          </a:p>
          <a:p>
            <a:pPr marL="834642" lvl="1" indent="-417321" algn="l">
              <a:lnSpc>
                <a:spcPts val="5798"/>
              </a:lnSpc>
              <a:buFont typeface="Arial"/>
              <a:buChar char="•"/>
            </a:pPr>
            <a:r>
              <a:rPr lang="en-US" sz="3865">
                <a:solidFill>
                  <a:srgbClr val="000000"/>
                </a:solidFill>
                <a:latin typeface="Nunito 2"/>
              </a:rPr>
              <a:t>Un régime à 2, voire 3 vitesses?</a:t>
            </a:r>
          </a:p>
          <a:p>
            <a:pPr marL="834642" lvl="1" indent="-417321" algn="l">
              <a:lnSpc>
                <a:spcPts val="5798"/>
              </a:lnSpc>
              <a:buFont typeface="Arial"/>
              <a:buChar char="•"/>
            </a:pPr>
            <a:r>
              <a:rPr lang="en-US" sz="3865" spc="77">
                <a:solidFill>
                  <a:srgbClr val="000000"/>
                </a:solidFill>
                <a:latin typeface="Blueberry"/>
              </a:rPr>
              <a:t>La lutte paie !</a:t>
            </a:r>
          </a:p>
          <a:p>
            <a:pPr algn="ctr">
              <a:lnSpc>
                <a:spcPts val="5798"/>
              </a:lnSpc>
            </a:pPr>
            <a:endParaRPr lang="en-US" sz="3865" spc="77">
              <a:solidFill>
                <a:srgbClr val="000000"/>
              </a:solidFill>
              <a:latin typeface="Blueberr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08585" y="601688"/>
            <a:ext cx="14440351" cy="2512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144">
                <a:solidFill>
                  <a:srgbClr val="204D68"/>
                </a:solidFill>
                <a:latin typeface="Blueberry"/>
              </a:rPr>
              <a:t>QUE FAIT LE GOUVERNEMENT DU QUÉBEC 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32180" y="3095940"/>
            <a:ext cx="2370093" cy="3625381"/>
          </a:xfrm>
          <a:custGeom>
            <a:avLst/>
            <a:gdLst/>
            <a:ahLst/>
            <a:cxnLst/>
            <a:rect l="l" t="t" r="r" b="b"/>
            <a:pathLst>
              <a:path w="2370093" h="3625381">
                <a:moveTo>
                  <a:pt x="0" y="0"/>
                </a:moveTo>
                <a:lnTo>
                  <a:pt x="2370092" y="0"/>
                </a:lnTo>
                <a:lnTo>
                  <a:pt x="2370092" y="3625381"/>
                </a:lnTo>
                <a:lnTo>
                  <a:pt x="0" y="3625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 flipH="1">
            <a:off x="15753865" y="4641246"/>
            <a:ext cx="1884413" cy="3380113"/>
          </a:xfrm>
          <a:custGeom>
            <a:avLst/>
            <a:gdLst/>
            <a:ahLst/>
            <a:cxnLst/>
            <a:rect l="l" t="t" r="r" b="b"/>
            <a:pathLst>
              <a:path w="1884413" h="3380113">
                <a:moveTo>
                  <a:pt x="1884413" y="0"/>
                </a:moveTo>
                <a:lnTo>
                  <a:pt x="0" y="0"/>
                </a:lnTo>
                <a:lnTo>
                  <a:pt x="0" y="3380113"/>
                </a:lnTo>
                <a:lnTo>
                  <a:pt x="1884413" y="3380113"/>
                </a:lnTo>
                <a:lnTo>
                  <a:pt x="18844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-659278" y="4502549"/>
            <a:ext cx="2319103" cy="3547385"/>
          </a:xfrm>
          <a:custGeom>
            <a:avLst/>
            <a:gdLst/>
            <a:ahLst/>
            <a:cxnLst/>
            <a:rect l="l" t="t" r="r" b="b"/>
            <a:pathLst>
              <a:path w="2319103" h="3547385">
                <a:moveTo>
                  <a:pt x="0" y="0"/>
                </a:moveTo>
                <a:lnTo>
                  <a:pt x="2319103" y="0"/>
                </a:lnTo>
                <a:lnTo>
                  <a:pt x="2319103" y="3547385"/>
                </a:lnTo>
                <a:lnTo>
                  <a:pt x="0" y="3547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flipH="1">
            <a:off x="889971" y="3934215"/>
            <a:ext cx="1880609" cy="3373289"/>
          </a:xfrm>
          <a:custGeom>
            <a:avLst/>
            <a:gdLst/>
            <a:ahLst/>
            <a:cxnLst/>
            <a:rect l="l" t="t" r="r" b="b"/>
            <a:pathLst>
              <a:path w="1880609" h="3373289">
                <a:moveTo>
                  <a:pt x="1880608" y="0"/>
                </a:moveTo>
                <a:lnTo>
                  <a:pt x="0" y="0"/>
                </a:lnTo>
                <a:lnTo>
                  <a:pt x="0" y="3373289"/>
                </a:lnTo>
                <a:lnTo>
                  <a:pt x="1880608" y="3373289"/>
                </a:lnTo>
                <a:lnTo>
                  <a:pt x="18806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-611632" y="6534686"/>
            <a:ext cx="5871573" cy="3493586"/>
          </a:xfrm>
          <a:custGeom>
            <a:avLst/>
            <a:gdLst/>
            <a:ahLst/>
            <a:cxnLst/>
            <a:rect l="l" t="t" r="r" b="b"/>
            <a:pathLst>
              <a:path w="5871573" h="3493586">
                <a:moveTo>
                  <a:pt x="0" y="0"/>
                </a:moveTo>
                <a:lnTo>
                  <a:pt x="5871573" y="0"/>
                </a:lnTo>
                <a:lnTo>
                  <a:pt x="5871573" y="3493586"/>
                </a:lnTo>
                <a:lnTo>
                  <a:pt x="0" y="34935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-391611" y="9220061"/>
            <a:ext cx="4443773" cy="1616422"/>
          </a:xfrm>
          <a:custGeom>
            <a:avLst/>
            <a:gdLst/>
            <a:ahLst/>
            <a:cxnLst/>
            <a:rect l="l" t="t" r="r" b="b"/>
            <a:pathLst>
              <a:path w="4443773" h="1616422">
                <a:moveTo>
                  <a:pt x="0" y="0"/>
                </a:moveTo>
                <a:lnTo>
                  <a:pt x="4443773" y="0"/>
                </a:lnTo>
                <a:lnTo>
                  <a:pt x="4443773" y="1616422"/>
                </a:lnTo>
                <a:lnTo>
                  <a:pt x="0" y="16164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/>
        </p:nvSpPr>
        <p:spPr>
          <a:xfrm rot="-249744">
            <a:off x="-1140405" y="1592880"/>
            <a:ext cx="20579441" cy="113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00"/>
              </a:lnSpc>
              <a:spcBef>
                <a:spcPct val="0"/>
              </a:spcBef>
            </a:pPr>
            <a:r>
              <a:rPr lang="en-US" sz="8500" spc="170">
                <a:solidFill>
                  <a:srgbClr val="FFFFFF"/>
                </a:solidFill>
                <a:latin typeface="Blueberry"/>
              </a:rPr>
              <a:t>LE CAMP DU FRAPRU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483131" y="4251628"/>
            <a:ext cx="11868149" cy="3458352"/>
            <a:chOff x="0" y="0"/>
            <a:chExt cx="15824198" cy="461113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57150"/>
              <a:ext cx="15824198" cy="2196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-96">
                  <a:solidFill>
                    <a:srgbClr val="FFFFFF"/>
                  </a:solidFill>
                  <a:latin typeface="Nunito 1 Bold"/>
                </a:rPr>
                <a:t>FACE À LA CRISE DU LOGEMENT, LE FRAPRU ORGANISE UN CAMP ET UNE MANIFESTATION </a:t>
              </a:r>
              <a:r>
                <a:rPr lang="en-US" sz="3200" spc="-96">
                  <a:solidFill>
                    <a:srgbClr val="2E5974"/>
                  </a:solidFill>
                  <a:latin typeface="Nunito 1 Bold"/>
                </a:rPr>
                <a:t>À QUÉBEC,</a:t>
              </a:r>
              <a:r>
                <a:rPr lang="en-US" sz="3200" spc="-96">
                  <a:solidFill>
                    <a:srgbClr val="FFFFFF"/>
                  </a:solidFill>
                  <a:latin typeface="Nunito 1 Bold"/>
                </a:rPr>
                <a:t> À L’OCCASION DE LA RENTRÉE PARLEMENTAIRE, LES </a:t>
              </a:r>
              <a:r>
                <a:rPr lang="en-US" sz="3200" spc="-96">
                  <a:solidFill>
                    <a:srgbClr val="2E5974"/>
                  </a:solidFill>
                  <a:latin typeface="Nunito 1 Bold"/>
                </a:rPr>
                <a:t>14 ET 15 SEPTEMBRE </a:t>
              </a:r>
              <a:r>
                <a:rPr lang="en-US" sz="3200" spc="-96">
                  <a:solidFill>
                    <a:srgbClr val="FFFFFF"/>
                  </a:solidFill>
                  <a:latin typeface="Nunito 1 Bold"/>
                </a:rPr>
                <a:t>2024.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175428" y="2439225"/>
              <a:ext cx="11473342" cy="2171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93"/>
                </a:lnSpc>
              </a:pPr>
              <a:r>
                <a:rPr lang="en-US" sz="2995">
                  <a:solidFill>
                    <a:srgbClr val="DCF5FF"/>
                  </a:solidFill>
                  <a:latin typeface="Nunito 2"/>
                </a:rPr>
                <a:t>Que ce soit pour planter sa tente, nous visiter ou manifester,</a:t>
              </a:r>
              <a:r>
                <a:rPr lang="en-US" sz="2995">
                  <a:solidFill>
                    <a:srgbClr val="2E5974"/>
                  </a:solidFill>
                  <a:latin typeface="Nunito 2"/>
                </a:rPr>
                <a:t> </a:t>
              </a:r>
              <a:r>
                <a:rPr lang="en-US" sz="2995">
                  <a:solidFill>
                    <a:srgbClr val="2E5974"/>
                  </a:solidFill>
                  <a:latin typeface="Nunito 2 Bold"/>
                </a:rPr>
                <a:t>toutes les personnes ayant à coeur le droit au logement sont invitées à y participer</a:t>
              </a:r>
              <a:r>
                <a:rPr lang="en-US" sz="2995">
                  <a:solidFill>
                    <a:srgbClr val="DCF5FF"/>
                  </a:solidFill>
                  <a:latin typeface="Nunito 2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3353612" y="5925859"/>
            <a:ext cx="6357135" cy="4114800"/>
          </a:xfrm>
          <a:custGeom>
            <a:avLst/>
            <a:gdLst/>
            <a:ahLst/>
            <a:cxnLst/>
            <a:rect l="l" t="t" r="r" b="b"/>
            <a:pathLst>
              <a:path w="6357135" h="4114800">
                <a:moveTo>
                  <a:pt x="0" y="0"/>
                </a:moveTo>
                <a:lnTo>
                  <a:pt x="6357135" y="0"/>
                </a:lnTo>
                <a:lnTo>
                  <a:pt x="63571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/>
        </p:nvSpPr>
        <p:spPr>
          <a:xfrm>
            <a:off x="3915583" y="6890848"/>
            <a:ext cx="1207779" cy="3253277"/>
          </a:xfrm>
          <a:custGeom>
            <a:avLst/>
            <a:gdLst/>
            <a:ahLst/>
            <a:cxnLst/>
            <a:rect l="l" t="t" r="r" b="b"/>
            <a:pathLst>
              <a:path w="1207779" h="3253277">
                <a:moveTo>
                  <a:pt x="0" y="0"/>
                </a:moveTo>
                <a:lnTo>
                  <a:pt x="1207779" y="0"/>
                </a:lnTo>
                <a:lnTo>
                  <a:pt x="1207779" y="3253277"/>
                </a:lnTo>
                <a:lnTo>
                  <a:pt x="0" y="325327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21653" y="7884884"/>
            <a:ext cx="6555624" cy="2335441"/>
          </a:xfrm>
          <a:custGeom>
            <a:avLst/>
            <a:gdLst/>
            <a:ahLst/>
            <a:cxnLst/>
            <a:rect l="l" t="t" r="r" b="b"/>
            <a:pathLst>
              <a:path w="6555624" h="2335441">
                <a:moveTo>
                  <a:pt x="0" y="0"/>
                </a:moveTo>
                <a:lnTo>
                  <a:pt x="6555624" y="0"/>
                </a:lnTo>
                <a:lnTo>
                  <a:pt x="6555624" y="2335441"/>
                </a:lnTo>
                <a:lnTo>
                  <a:pt x="0" y="2335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6365124" y="7884884"/>
            <a:ext cx="6555624" cy="2335441"/>
          </a:xfrm>
          <a:custGeom>
            <a:avLst/>
            <a:gdLst/>
            <a:ahLst/>
            <a:cxnLst/>
            <a:rect l="l" t="t" r="r" b="b"/>
            <a:pathLst>
              <a:path w="6555624" h="2335441">
                <a:moveTo>
                  <a:pt x="0" y="0"/>
                </a:moveTo>
                <a:lnTo>
                  <a:pt x="6555624" y="0"/>
                </a:lnTo>
                <a:lnTo>
                  <a:pt x="6555624" y="2335441"/>
                </a:lnTo>
                <a:lnTo>
                  <a:pt x="0" y="2335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-190500" y="7884883"/>
            <a:ext cx="6555624" cy="2335441"/>
          </a:xfrm>
          <a:custGeom>
            <a:avLst/>
            <a:gdLst/>
            <a:ahLst/>
            <a:cxnLst/>
            <a:rect l="l" t="t" r="r" b="b"/>
            <a:pathLst>
              <a:path w="6555624" h="2335441">
                <a:moveTo>
                  <a:pt x="0" y="0"/>
                </a:moveTo>
                <a:lnTo>
                  <a:pt x="6555624" y="0"/>
                </a:lnTo>
                <a:lnTo>
                  <a:pt x="6555624" y="2335441"/>
                </a:lnTo>
                <a:lnTo>
                  <a:pt x="0" y="2335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 rot="-249744">
            <a:off x="-1235440" y="1393062"/>
            <a:ext cx="20579441" cy="113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00"/>
              </a:lnSpc>
              <a:spcBef>
                <a:spcPct val="0"/>
              </a:spcBef>
            </a:pPr>
            <a:r>
              <a:rPr lang="en-US" sz="8500" spc="170" dirty="0">
                <a:solidFill>
                  <a:srgbClr val="FFFFFF"/>
                </a:solidFill>
                <a:latin typeface="Blueberry"/>
              </a:rPr>
              <a:t>REVENDICATIONS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0424" y="3493766"/>
            <a:ext cx="17087151" cy="3299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4324" spc="86" dirty="0">
                <a:solidFill>
                  <a:srgbClr val="FFFFFF"/>
                </a:solidFill>
                <a:latin typeface="Blueberry"/>
              </a:rPr>
              <a:t>la </a:t>
            </a:r>
            <a:r>
              <a:rPr lang="en-US" sz="4324" spc="86" dirty="0" err="1">
                <a:solidFill>
                  <a:srgbClr val="FFFFFF"/>
                </a:solidFill>
                <a:latin typeface="Blueberry"/>
              </a:rPr>
              <a:t>clé</a:t>
            </a:r>
            <a:r>
              <a:rPr lang="en-US" sz="4324" spc="86" dirty="0">
                <a:solidFill>
                  <a:srgbClr val="FFFFFF"/>
                </a:solidFill>
                <a:latin typeface="Blueberry"/>
              </a:rPr>
              <a:t>, </a:t>
            </a:r>
            <a:r>
              <a:rPr lang="en-US" sz="4324" spc="86" dirty="0" err="1">
                <a:solidFill>
                  <a:srgbClr val="FFFFFF"/>
                </a:solidFill>
                <a:latin typeface="Blueberry"/>
              </a:rPr>
              <a:t>c‘est</a:t>
            </a:r>
            <a:r>
              <a:rPr lang="en-US" sz="4324" spc="86" dirty="0">
                <a:solidFill>
                  <a:srgbClr val="FFFFFF"/>
                </a:solidFill>
                <a:latin typeface="Blueberry"/>
              </a:rPr>
              <a:t> le logement social!</a:t>
            </a:r>
          </a:p>
          <a:p>
            <a:pPr algn="l">
              <a:lnSpc>
                <a:spcPts val="5074"/>
              </a:lnSpc>
            </a:pPr>
            <a:endParaRPr lang="en-US" sz="4324" spc="86" dirty="0">
              <a:solidFill>
                <a:srgbClr val="FFFFFF"/>
              </a:solidFill>
              <a:latin typeface="Blueberry"/>
            </a:endParaRPr>
          </a:p>
          <a:p>
            <a:pPr algn="l">
              <a:lnSpc>
                <a:spcPts val="5074"/>
              </a:lnSpc>
            </a:pPr>
            <a:r>
              <a:rPr lang="en-US" sz="3624" spc="72" dirty="0">
                <a:solidFill>
                  <a:srgbClr val="033953"/>
                </a:solidFill>
                <a:latin typeface="Nunito 1"/>
              </a:rPr>
              <a:t>Pour le </a:t>
            </a:r>
            <a:r>
              <a:rPr lang="en-US" sz="3624" spc="72" dirty="0" err="1">
                <a:solidFill>
                  <a:srgbClr val="033953"/>
                </a:solidFill>
                <a:latin typeface="Nunito 1"/>
              </a:rPr>
              <a:t>réaliser</a:t>
            </a:r>
            <a:r>
              <a:rPr lang="en-US" sz="3624" spc="72" dirty="0">
                <a:solidFill>
                  <a:srgbClr val="033953"/>
                </a:solidFill>
                <a:latin typeface="Nunito 1"/>
              </a:rPr>
              <a:t> </a:t>
            </a:r>
            <a:r>
              <a:rPr lang="en-US" sz="3624" spc="72" dirty="0" err="1">
                <a:solidFill>
                  <a:srgbClr val="033953"/>
                </a:solidFill>
                <a:latin typeface="Nunito 1"/>
              </a:rPr>
              <a:t>rapidement</a:t>
            </a:r>
            <a:r>
              <a:rPr lang="en-US" sz="3624" spc="72" dirty="0">
                <a:solidFill>
                  <a:srgbClr val="033953"/>
                </a:solidFill>
                <a:latin typeface="Nunito 1"/>
              </a:rPr>
              <a:t> et en </a:t>
            </a:r>
            <a:r>
              <a:rPr lang="en-US" sz="3624" spc="72" dirty="0" err="1">
                <a:solidFill>
                  <a:srgbClr val="033953"/>
                </a:solidFill>
                <a:latin typeface="Nunito 1"/>
              </a:rPr>
              <a:t>nombre</a:t>
            </a:r>
            <a:r>
              <a:rPr lang="en-US" sz="3624" spc="72" dirty="0">
                <a:solidFill>
                  <a:srgbClr val="033953"/>
                </a:solidFill>
                <a:latin typeface="Nunito 1"/>
              </a:rPr>
              <a:t> </a:t>
            </a:r>
            <a:r>
              <a:rPr lang="en-US" sz="3624" spc="72" dirty="0" err="1">
                <a:solidFill>
                  <a:srgbClr val="033953"/>
                </a:solidFill>
                <a:latin typeface="Nunito 1"/>
              </a:rPr>
              <a:t>suffisant</a:t>
            </a:r>
            <a:r>
              <a:rPr lang="en-US" sz="3624" spc="72" dirty="0">
                <a:solidFill>
                  <a:srgbClr val="033953"/>
                </a:solidFill>
                <a:latin typeface="Nunito 1"/>
              </a:rPr>
              <a:t>, le </a:t>
            </a:r>
            <a:r>
              <a:rPr lang="en-US" sz="3624" spc="72" dirty="0" err="1">
                <a:solidFill>
                  <a:srgbClr val="033953"/>
                </a:solidFill>
                <a:latin typeface="Nunito 1"/>
              </a:rPr>
              <a:t>gouvernement</a:t>
            </a:r>
            <a:r>
              <a:rPr lang="en-US" sz="3624" spc="72" dirty="0">
                <a:solidFill>
                  <a:srgbClr val="033953"/>
                </a:solidFill>
                <a:latin typeface="Nunito 1"/>
              </a:rPr>
              <a:t> du Québec doit </a:t>
            </a:r>
            <a:r>
              <a:rPr lang="en-US" sz="3624" spc="72" dirty="0">
                <a:solidFill>
                  <a:srgbClr val="FFFFFF"/>
                </a:solidFill>
                <a:latin typeface="Nunito 1 Bold"/>
              </a:rPr>
              <a:t>se fixer un </a:t>
            </a:r>
            <a:r>
              <a:rPr lang="en-US" sz="3624" spc="72" dirty="0" err="1">
                <a:solidFill>
                  <a:srgbClr val="FFFFFF"/>
                </a:solidFill>
                <a:latin typeface="Nunito 1 Bold"/>
              </a:rPr>
              <a:t>objectif</a:t>
            </a:r>
            <a:r>
              <a:rPr lang="en-US" sz="3624" spc="72" dirty="0">
                <a:solidFill>
                  <a:srgbClr val="FFFFFF"/>
                </a:solidFill>
                <a:latin typeface="Nunito 1 Bold"/>
              </a:rPr>
              <a:t> de </a:t>
            </a:r>
            <a:r>
              <a:rPr lang="en-US" sz="3624" spc="72" dirty="0" err="1">
                <a:solidFill>
                  <a:srgbClr val="FFFFFF"/>
                </a:solidFill>
                <a:latin typeface="Nunito 1 Bold"/>
              </a:rPr>
              <a:t>développement</a:t>
            </a:r>
            <a:r>
              <a:rPr lang="en-US" sz="3624" spc="72" dirty="0">
                <a:solidFill>
                  <a:srgbClr val="FFFFFF"/>
                </a:solidFill>
                <a:latin typeface="Nunito 1 Bold"/>
              </a:rPr>
              <a:t> sur </a:t>
            </a:r>
            <a:r>
              <a:rPr lang="en-US" sz="3624" spc="72" dirty="0" err="1">
                <a:solidFill>
                  <a:srgbClr val="FFFFFF"/>
                </a:solidFill>
                <a:latin typeface="Nunito 1 Bold"/>
              </a:rPr>
              <a:t>plusieurs</a:t>
            </a:r>
            <a:r>
              <a:rPr lang="en-US" sz="3624" spc="72" dirty="0">
                <a:solidFill>
                  <a:srgbClr val="FFFFFF"/>
                </a:solidFill>
                <a:latin typeface="Nunito 1 Bold"/>
              </a:rPr>
              <a:t> </a:t>
            </a:r>
            <a:r>
              <a:rPr lang="en-US" sz="3624" spc="72" dirty="0" err="1">
                <a:solidFill>
                  <a:srgbClr val="FFFFFF"/>
                </a:solidFill>
                <a:latin typeface="Nunito 1 Bold"/>
              </a:rPr>
              <a:t>années</a:t>
            </a:r>
            <a:r>
              <a:rPr lang="en-US" sz="3624" spc="72" dirty="0">
                <a:solidFill>
                  <a:srgbClr val="FFFFFF"/>
                </a:solidFill>
                <a:latin typeface="Nunito 1 Bold"/>
              </a:rPr>
              <a:t> et </a:t>
            </a:r>
            <a:r>
              <a:rPr lang="en-US" sz="3624" spc="72" dirty="0" err="1">
                <a:solidFill>
                  <a:srgbClr val="FFFFFF"/>
                </a:solidFill>
                <a:latin typeface="Nunito 1 Bold"/>
              </a:rPr>
              <a:t>mettre</a:t>
            </a:r>
            <a:r>
              <a:rPr lang="en-US" sz="3624" spc="72" dirty="0">
                <a:solidFill>
                  <a:srgbClr val="FFFFFF"/>
                </a:solidFill>
                <a:latin typeface="Nunito 1 Bold"/>
              </a:rPr>
              <a:t> sur pied un </a:t>
            </a:r>
            <a:r>
              <a:rPr lang="en-US" sz="3624" spc="72" dirty="0" err="1">
                <a:solidFill>
                  <a:srgbClr val="FFFFFF"/>
                </a:solidFill>
                <a:latin typeface="Nunito 1 Bold"/>
              </a:rPr>
              <a:t>programme</a:t>
            </a:r>
            <a:r>
              <a:rPr lang="en-US" sz="3624" spc="72" dirty="0">
                <a:solidFill>
                  <a:srgbClr val="FFFFFF"/>
                </a:solidFill>
                <a:latin typeface="Nunito 1 Bold"/>
              </a:rPr>
              <a:t> de logement social durable et </a:t>
            </a:r>
            <a:r>
              <a:rPr lang="en-US" sz="3624" spc="72" dirty="0" err="1">
                <a:solidFill>
                  <a:srgbClr val="FFFFFF"/>
                </a:solidFill>
                <a:latin typeface="Nunito 1 Bold"/>
              </a:rPr>
              <a:t>suffisamment</a:t>
            </a:r>
            <a:r>
              <a:rPr lang="en-US" sz="3624" spc="72" dirty="0">
                <a:solidFill>
                  <a:srgbClr val="FFFFFF"/>
                </a:solidFill>
                <a:latin typeface="Nunito 1 Bold"/>
              </a:rPr>
              <a:t> </a:t>
            </a:r>
            <a:r>
              <a:rPr lang="en-US" sz="3624" spc="72" dirty="0" err="1">
                <a:solidFill>
                  <a:srgbClr val="FFFFFF"/>
                </a:solidFill>
                <a:latin typeface="Nunito 1 Bold"/>
              </a:rPr>
              <a:t>financé</a:t>
            </a:r>
            <a:r>
              <a:rPr lang="en-US" sz="3624" spc="72" dirty="0">
                <a:solidFill>
                  <a:srgbClr val="FFFFFF"/>
                </a:solidFill>
                <a:latin typeface="Nunito 1 Bold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56407" y="4426021"/>
            <a:ext cx="2316082" cy="3542765"/>
          </a:xfrm>
          <a:custGeom>
            <a:avLst/>
            <a:gdLst/>
            <a:ahLst/>
            <a:cxnLst/>
            <a:rect l="l" t="t" r="r" b="b"/>
            <a:pathLst>
              <a:path w="2316082" h="3542765">
                <a:moveTo>
                  <a:pt x="0" y="0"/>
                </a:moveTo>
                <a:lnTo>
                  <a:pt x="2316082" y="0"/>
                </a:lnTo>
                <a:lnTo>
                  <a:pt x="2316082" y="3542764"/>
                </a:lnTo>
                <a:lnTo>
                  <a:pt x="0" y="354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3301035" y="5300939"/>
            <a:ext cx="1796419" cy="3222276"/>
          </a:xfrm>
          <a:custGeom>
            <a:avLst/>
            <a:gdLst/>
            <a:ahLst/>
            <a:cxnLst/>
            <a:rect l="l" t="t" r="r" b="b"/>
            <a:pathLst>
              <a:path w="1796419" h="3222276">
                <a:moveTo>
                  <a:pt x="0" y="0"/>
                </a:moveTo>
                <a:lnTo>
                  <a:pt x="1796419" y="0"/>
                </a:lnTo>
                <a:lnTo>
                  <a:pt x="1796419" y="3222276"/>
                </a:lnTo>
                <a:lnTo>
                  <a:pt x="0" y="3222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 flipH="1">
            <a:off x="13301035" y="6192654"/>
            <a:ext cx="5970191" cy="3552264"/>
          </a:xfrm>
          <a:custGeom>
            <a:avLst/>
            <a:gdLst/>
            <a:ahLst/>
            <a:cxnLst/>
            <a:rect l="l" t="t" r="r" b="b"/>
            <a:pathLst>
              <a:path w="5970191" h="3552264">
                <a:moveTo>
                  <a:pt x="5970191" y="0"/>
                </a:moveTo>
                <a:lnTo>
                  <a:pt x="0" y="0"/>
                </a:lnTo>
                <a:lnTo>
                  <a:pt x="0" y="3552263"/>
                </a:lnTo>
                <a:lnTo>
                  <a:pt x="5970191" y="3552263"/>
                </a:lnTo>
                <a:lnTo>
                  <a:pt x="59701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15469051" y="9111382"/>
            <a:ext cx="1790249" cy="995826"/>
          </a:xfrm>
          <a:custGeom>
            <a:avLst/>
            <a:gdLst/>
            <a:ahLst/>
            <a:cxnLst/>
            <a:rect l="l" t="t" r="r" b="b"/>
            <a:pathLst>
              <a:path w="1790249" h="995826">
                <a:moveTo>
                  <a:pt x="0" y="0"/>
                </a:moveTo>
                <a:lnTo>
                  <a:pt x="1790249" y="0"/>
                </a:lnTo>
                <a:lnTo>
                  <a:pt x="1790249" y="995826"/>
                </a:lnTo>
                <a:lnTo>
                  <a:pt x="0" y="9958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-755349" y="5783006"/>
            <a:ext cx="2501437" cy="3826289"/>
          </a:xfrm>
          <a:custGeom>
            <a:avLst/>
            <a:gdLst/>
            <a:ahLst/>
            <a:cxnLst/>
            <a:rect l="l" t="t" r="r" b="b"/>
            <a:pathLst>
              <a:path w="2501437" h="3826289">
                <a:moveTo>
                  <a:pt x="0" y="0"/>
                </a:moveTo>
                <a:lnTo>
                  <a:pt x="2501437" y="0"/>
                </a:lnTo>
                <a:lnTo>
                  <a:pt x="2501437" y="3826289"/>
                </a:lnTo>
                <a:lnTo>
                  <a:pt x="0" y="3826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028700" y="4957497"/>
            <a:ext cx="1940729" cy="3481128"/>
          </a:xfrm>
          <a:custGeom>
            <a:avLst/>
            <a:gdLst/>
            <a:ahLst/>
            <a:cxnLst/>
            <a:rect l="l" t="t" r="r" b="b"/>
            <a:pathLst>
              <a:path w="1940729" h="3481128">
                <a:moveTo>
                  <a:pt x="0" y="0"/>
                </a:moveTo>
                <a:lnTo>
                  <a:pt x="1940729" y="0"/>
                </a:lnTo>
                <a:lnTo>
                  <a:pt x="1940729" y="3481129"/>
                </a:lnTo>
                <a:lnTo>
                  <a:pt x="0" y="3481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/>
        </p:nvSpPr>
        <p:spPr>
          <a:xfrm rot="-249744">
            <a:off x="-1140405" y="1231902"/>
            <a:ext cx="20579441" cy="113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00"/>
              </a:lnSpc>
              <a:spcBef>
                <a:spcPct val="0"/>
              </a:spcBef>
            </a:pPr>
            <a:r>
              <a:rPr lang="en-US" sz="8500" spc="170">
                <a:solidFill>
                  <a:srgbClr val="FFFFFF"/>
                </a:solidFill>
                <a:latin typeface="Blueberry"/>
              </a:rPr>
              <a:t>C’EST QUOI UN CAMP 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51237" y="4261924"/>
            <a:ext cx="9733561" cy="3804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59" lvl="1" indent="-388630" algn="l">
              <a:lnSpc>
                <a:spcPts val="5040"/>
              </a:lnSpc>
              <a:buFont typeface="Arial"/>
              <a:buChar char="•"/>
            </a:pPr>
            <a:r>
              <a:rPr lang="en-US" sz="3600" spc="72">
                <a:solidFill>
                  <a:srgbClr val="000000"/>
                </a:solidFill>
                <a:latin typeface="Nunito 1"/>
              </a:rPr>
              <a:t>Moyen d’action:</a:t>
            </a:r>
          </a:p>
          <a:p>
            <a:pPr marL="777259" lvl="1" indent="-388630" algn="l">
              <a:lnSpc>
                <a:spcPts val="5040"/>
              </a:lnSpc>
              <a:buFont typeface="Arial"/>
              <a:buChar char="•"/>
            </a:pPr>
            <a:r>
              <a:rPr lang="en-US" sz="3600" spc="72">
                <a:solidFill>
                  <a:srgbClr val="000000"/>
                </a:solidFill>
                <a:latin typeface="Nunito 1"/>
              </a:rPr>
              <a:t>occupation d’un terrain sur plusieurs jours </a:t>
            </a:r>
          </a:p>
          <a:p>
            <a:pPr marL="777259" lvl="1" indent="-388630" algn="l">
              <a:lnSpc>
                <a:spcPts val="5040"/>
              </a:lnSpc>
              <a:buFont typeface="Arial"/>
              <a:buChar char="•"/>
            </a:pPr>
            <a:r>
              <a:rPr lang="en-US" sz="3600" spc="72">
                <a:solidFill>
                  <a:srgbClr val="000000"/>
                </a:solidFill>
                <a:latin typeface="Nunito 1"/>
              </a:rPr>
              <a:t>Bon moyen pour se faire entendre</a:t>
            </a:r>
          </a:p>
          <a:p>
            <a:pPr marL="777259" lvl="1" indent="-388630" algn="l">
              <a:lnSpc>
                <a:spcPts val="5040"/>
              </a:lnSpc>
              <a:buFont typeface="Arial"/>
              <a:buChar char="•"/>
            </a:pPr>
            <a:r>
              <a:rPr lang="en-US" sz="3600" spc="72">
                <a:solidFill>
                  <a:srgbClr val="000000"/>
                </a:solidFill>
                <a:latin typeface="Nunito 1"/>
              </a:rPr>
              <a:t>Moment de collectivité, de partage et de solidarité.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3600" spc="72">
              <a:solidFill>
                <a:srgbClr val="000000"/>
              </a:solidFill>
              <a:latin typeface="Nunito 1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590673" y="7326462"/>
            <a:ext cx="4673523" cy="2780746"/>
          </a:xfrm>
          <a:custGeom>
            <a:avLst/>
            <a:gdLst/>
            <a:ahLst/>
            <a:cxnLst/>
            <a:rect l="l" t="t" r="r" b="b"/>
            <a:pathLst>
              <a:path w="4673523" h="2780746">
                <a:moveTo>
                  <a:pt x="0" y="0"/>
                </a:moveTo>
                <a:lnTo>
                  <a:pt x="4673523" y="0"/>
                </a:lnTo>
                <a:lnTo>
                  <a:pt x="4673523" y="2780746"/>
                </a:lnTo>
                <a:lnTo>
                  <a:pt x="0" y="2780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>
            <a:off x="14913066" y="1970786"/>
            <a:ext cx="2746130" cy="1633947"/>
          </a:xfrm>
          <a:custGeom>
            <a:avLst/>
            <a:gdLst/>
            <a:ahLst/>
            <a:cxnLst/>
            <a:rect l="l" t="t" r="r" b="b"/>
            <a:pathLst>
              <a:path w="2746130" h="1633947">
                <a:moveTo>
                  <a:pt x="0" y="0"/>
                </a:moveTo>
                <a:lnTo>
                  <a:pt x="2746130" y="0"/>
                </a:lnTo>
                <a:lnTo>
                  <a:pt x="2746130" y="1633947"/>
                </a:lnTo>
                <a:lnTo>
                  <a:pt x="0" y="16339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93350" y="3806331"/>
            <a:ext cx="11303280" cy="591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7716" lvl="1" indent="-453858" algn="l">
              <a:lnSpc>
                <a:spcPts val="5886"/>
              </a:lnSpc>
              <a:buFont typeface="Arial"/>
              <a:buChar char="•"/>
            </a:pPr>
            <a:r>
              <a:rPr lang="en-US" sz="4204" spc="84">
                <a:solidFill>
                  <a:srgbClr val="000000"/>
                </a:solidFill>
                <a:latin typeface="Nunito 1"/>
              </a:rPr>
              <a:t>Porte-voix des locataires</a:t>
            </a:r>
          </a:p>
          <a:p>
            <a:pPr marL="907716" lvl="1" indent="-453858" algn="l">
              <a:lnSpc>
                <a:spcPts val="5886"/>
              </a:lnSpc>
              <a:buFont typeface="Arial"/>
              <a:buChar char="•"/>
            </a:pPr>
            <a:r>
              <a:rPr lang="en-US" sz="4204" spc="84">
                <a:solidFill>
                  <a:srgbClr val="000000"/>
                </a:solidFill>
                <a:latin typeface="Nunito 1"/>
              </a:rPr>
              <a:t>Symbole du mal logement et de l’itinérance</a:t>
            </a:r>
          </a:p>
          <a:p>
            <a:pPr marL="907716" lvl="1" indent="-453858" algn="l">
              <a:lnSpc>
                <a:spcPts val="5886"/>
              </a:lnSpc>
              <a:buFont typeface="Arial"/>
              <a:buChar char="•"/>
            </a:pPr>
            <a:r>
              <a:rPr lang="en-US" sz="4204" spc="84">
                <a:solidFill>
                  <a:srgbClr val="000000"/>
                </a:solidFill>
                <a:latin typeface="Nunito 1"/>
              </a:rPr>
              <a:t>Moyen de pression efficace, au bon moment, face au gouvernement du Québec</a:t>
            </a:r>
          </a:p>
          <a:p>
            <a:pPr algn="l">
              <a:lnSpc>
                <a:spcPts val="5886"/>
              </a:lnSpc>
              <a:spcBef>
                <a:spcPct val="0"/>
              </a:spcBef>
            </a:pPr>
            <a:endParaRPr lang="en-US" sz="4204" spc="84">
              <a:solidFill>
                <a:srgbClr val="000000"/>
              </a:solidFill>
              <a:latin typeface="Nunito 1"/>
            </a:endParaRPr>
          </a:p>
          <a:p>
            <a:pPr algn="ctr">
              <a:lnSpc>
                <a:spcPts val="5886"/>
              </a:lnSpc>
              <a:spcBef>
                <a:spcPct val="0"/>
              </a:spcBef>
            </a:pPr>
            <a:endParaRPr lang="en-US" sz="4204" spc="84">
              <a:solidFill>
                <a:srgbClr val="000000"/>
              </a:solidFill>
              <a:latin typeface="Nunito 1"/>
            </a:endParaRPr>
          </a:p>
        </p:txBody>
      </p:sp>
      <p:sp>
        <p:nvSpPr>
          <p:cNvPr id="3" name="Freeform 3"/>
          <p:cNvSpPr/>
          <p:nvPr/>
        </p:nvSpPr>
        <p:spPr>
          <a:xfrm rot="354052">
            <a:off x="-169490" y="3615887"/>
            <a:ext cx="6234073" cy="6717073"/>
          </a:xfrm>
          <a:custGeom>
            <a:avLst/>
            <a:gdLst/>
            <a:ahLst/>
            <a:cxnLst/>
            <a:rect l="l" t="t" r="r" b="b"/>
            <a:pathLst>
              <a:path w="6234073" h="6717073">
                <a:moveTo>
                  <a:pt x="0" y="0"/>
                </a:moveTo>
                <a:lnTo>
                  <a:pt x="6234073" y="0"/>
                </a:lnTo>
                <a:lnTo>
                  <a:pt x="6234073" y="6717073"/>
                </a:lnTo>
                <a:lnTo>
                  <a:pt x="0" y="6717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 rot="-249744">
            <a:off x="-1145721" y="1428033"/>
            <a:ext cx="20579441" cy="113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00"/>
              </a:lnSpc>
              <a:spcBef>
                <a:spcPct val="0"/>
              </a:spcBef>
            </a:pPr>
            <a:r>
              <a:rPr lang="en-US" sz="8500" spc="170" dirty="0">
                <a:solidFill>
                  <a:srgbClr val="FFFFFF"/>
                </a:solidFill>
                <a:latin typeface="Blueberry"/>
              </a:rPr>
              <a:t>POURQUOI UN CAMP 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249744">
            <a:off x="-1145721" y="1545463"/>
            <a:ext cx="20579441" cy="113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00"/>
              </a:lnSpc>
              <a:spcBef>
                <a:spcPct val="0"/>
              </a:spcBef>
            </a:pPr>
            <a:r>
              <a:rPr lang="en-US" sz="8500" spc="170" dirty="0">
                <a:solidFill>
                  <a:srgbClr val="FFFFFF"/>
                </a:solidFill>
                <a:latin typeface="Blueberry"/>
              </a:rPr>
              <a:t>OBJECTIFS DU CAMP 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502758" y="3495042"/>
            <a:ext cx="9298983" cy="5763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207" lvl="1" indent="-442603" algn="l">
              <a:lnSpc>
                <a:spcPts val="5740"/>
              </a:lnSpc>
              <a:buFont typeface="Arial"/>
              <a:buChar char="•"/>
            </a:pPr>
            <a:r>
              <a:rPr lang="en-US" sz="4100" spc="82">
                <a:solidFill>
                  <a:srgbClr val="FFFFFF"/>
                </a:solidFill>
                <a:latin typeface="Nunito 1"/>
              </a:rPr>
              <a:t>Rendre visibles les conséquences de la crise du logement sur les locataires</a:t>
            </a:r>
          </a:p>
          <a:p>
            <a:pPr marL="885207" lvl="1" indent="-442603" algn="l">
              <a:lnSpc>
                <a:spcPts val="5740"/>
              </a:lnSpc>
              <a:buFont typeface="Arial"/>
              <a:buChar char="•"/>
            </a:pPr>
            <a:r>
              <a:rPr lang="en-US" sz="4100" spc="82">
                <a:solidFill>
                  <a:srgbClr val="FFFFFF"/>
                </a:solidFill>
                <a:latin typeface="Nunito 1"/>
              </a:rPr>
              <a:t>Renforcer les solidarités </a:t>
            </a:r>
          </a:p>
          <a:p>
            <a:pPr marL="885207" lvl="1" indent="-442603" algn="l">
              <a:lnSpc>
                <a:spcPts val="5740"/>
              </a:lnSpc>
              <a:buFont typeface="Arial"/>
              <a:buChar char="•"/>
            </a:pPr>
            <a:r>
              <a:rPr lang="en-US" sz="4100" spc="82">
                <a:solidFill>
                  <a:srgbClr val="FFFFFF"/>
                </a:solidFill>
                <a:latin typeface="Nunito 1"/>
              </a:rPr>
              <a:t>Faire pression sur le gouvernement du Québec pour qu’il développe le logement social à la hauteur des besoins</a:t>
            </a:r>
          </a:p>
        </p:txBody>
      </p:sp>
      <p:sp>
        <p:nvSpPr>
          <p:cNvPr id="4" name="Freeform 4"/>
          <p:cNvSpPr/>
          <p:nvPr/>
        </p:nvSpPr>
        <p:spPr>
          <a:xfrm>
            <a:off x="852407" y="4251310"/>
            <a:ext cx="7280468" cy="4791872"/>
          </a:xfrm>
          <a:custGeom>
            <a:avLst/>
            <a:gdLst/>
            <a:ahLst/>
            <a:cxnLst/>
            <a:rect l="l" t="t" r="r" b="b"/>
            <a:pathLst>
              <a:path w="7280468" h="4791872">
                <a:moveTo>
                  <a:pt x="0" y="0"/>
                </a:moveTo>
                <a:lnTo>
                  <a:pt x="7280468" y="0"/>
                </a:lnTo>
                <a:lnTo>
                  <a:pt x="7280468" y="4791871"/>
                </a:lnTo>
                <a:lnTo>
                  <a:pt x="0" y="4791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10295">
            <a:off x="-125390" y="2274246"/>
            <a:ext cx="7357124" cy="7320339"/>
          </a:xfrm>
          <a:custGeom>
            <a:avLst/>
            <a:gdLst/>
            <a:ahLst/>
            <a:cxnLst/>
            <a:rect l="l" t="t" r="r" b="b"/>
            <a:pathLst>
              <a:path w="7357124" h="7320339">
                <a:moveTo>
                  <a:pt x="0" y="0"/>
                </a:moveTo>
                <a:lnTo>
                  <a:pt x="7357125" y="0"/>
                </a:lnTo>
                <a:lnTo>
                  <a:pt x="7357125" y="7320339"/>
                </a:lnTo>
                <a:lnTo>
                  <a:pt x="0" y="73203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 rot="-249744">
            <a:off x="-4176774" y="1393062"/>
            <a:ext cx="20579441" cy="113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00"/>
              </a:lnSpc>
              <a:spcBef>
                <a:spcPct val="0"/>
              </a:spcBef>
            </a:pPr>
            <a:r>
              <a:rPr lang="en-US" sz="8500" spc="170" dirty="0">
                <a:solidFill>
                  <a:srgbClr val="FFFFFF"/>
                </a:solidFill>
                <a:latin typeface="Blueberry"/>
              </a:rPr>
              <a:t>PROGRAMMATION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09715" y="3090971"/>
            <a:ext cx="11882301" cy="647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3"/>
              </a:lnSpc>
            </a:pPr>
            <a:r>
              <a:rPr lang="en-US" sz="3345" spc="66">
                <a:solidFill>
                  <a:srgbClr val="FFFFFF"/>
                </a:solidFill>
                <a:latin typeface="Nunito 1"/>
              </a:rPr>
              <a:t>Différentes activités seront organisées durant le camp.</a:t>
            </a:r>
          </a:p>
          <a:p>
            <a:pPr algn="l">
              <a:lnSpc>
                <a:spcPts val="4683"/>
              </a:lnSpc>
            </a:pPr>
            <a:endParaRPr lang="en-US" sz="3345" spc="66">
              <a:solidFill>
                <a:srgbClr val="FFFFFF"/>
              </a:solidFill>
              <a:latin typeface="Nunito 1"/>
            </a:endParaRPr>
          </a:p>
          <a:p>
            <a:pPr algn="l">
              <a:lnSpc>
                <a:spcPts val="4683"/>
              </a:lnSpc>
            </a:pPr>
            <a:r>
              <a:rPr lang="en-US" sz="3345" spc="66">
                <a:solidFill>
                  <a:srgbClr val="FFFFFF"/>
                </a:solidFill>
                <a:latin typeface="Nunito 1"/>
              </a:rPr>
              <a:t>Rendez-vous au parc de l’Amérique-Française:</a:t>
            </a:r>
          </a:p>
          <a:p>
            <a:pPr marL="722270" lvl="1" indent="-361135" algn="l">
              <a:lnSpc>
                <a:spcPts val="4683"/>
              </a:lnSpc>
              <a:buFont typeface="Arial"/>
              <a:buChar char="•"/>
            </a:pPr>
            <a:r>
              <a:rPr lang="en-US" sz="3345" spc="66">
                <a:solidFill>
                  <a:srgbClr val="FFFFFF"/>
                </a:solidFill>
                <a:latin typeface="Nunito 1"/>
              </a:rPr>
              <a:t>Le samedi </a:t>
            </a:r>
            <a:r>
              <a:rPr lang="en-US" sz="3345" spc="66">
                <a:solidFill>
                  <a:srgbClr val="033953"/>
                </a:solidFill>
                <a:latin typeface="Nunito 1 Bold"/>
              </a:rPr>
              <a:t>14 septembre</a:t>
            </a:r>
            <a:r>
              <a:rPr lang="en-US" sz="3345" spc="66">
                <a:solidFill>
                  <a:srgbClr val="FFFFFF"/>
                </a:solidFill>
                <a:latin typeface="Nunito 1"/>
              </a:rPr>
              <a:t>:</a:t>
            </a:r>
          </a:p>
          <a:p>
            <a:pPr marL="1444539" lvl="2" indent="-481513" algn="l">
              <a:lnSpc>
                <a:spcPts val="4683"/>
              </a:lnSpc>
              <a:buFont typeface="Arial"/>
              <a:buChar char="⚬"/>
            </a:pPr>
            <a:r>
              <a:rPr lang="en-US" sz="3345" spc="66">
                <a:solidFill>
                  <a:srgbClr val="FFFFFF"/>
                </a:solidFill>
                <a:latin typeface="Nunito 1"/>
              </a:rPr>
              <a:t>Viens </a:t>
            </a:r>
            <a:r>
              <a:rPr lang="en-US" sz="3345" spc="66">
                <a:solidFill>
                  <a:srgbClr val="033953"/>
                </a:solidFill>
                <a:latin typeface="Nunito 1 Bold"/>
              </a:rPr>
              <a:t>à partir de midi</a:t>
            </a:r>
            <a:r>
              <a:rPr lang="en-US" sz="3345" spc="66">
                <a:solidFill>
                  <a:srgbClr val="FFFFFF"/>
                </a:solidFill>
                <a:latin typeface="Nunito 1"/>
              </a:rPr>
              <a:t> pour planter ta tente, ou nous visiter</a:t>
            </a:r>
          </a:p>
          <a:p>
            <a:pPr marL="1444539" lvl="2" indent="-481513" algn="l">
              <a:lnSpc>
                <a:spcPts val="4683"/>
              </a:lnSpc>
              <a:buFont typeface="Arial"/>
              <a:buChar char="⚬"/>
            </a:pPr>
            <a:r>
              <a:rPr lang="en-US" sz="3345" spc="66">
                <a:solidFill>
                  <a:srgbClr val="FFFFFF"/>
                </a:solidFill>
                <a:latin typeface="Nunito 1"/>
              </a:rPr>
              <a:t>Panels, assemblée populaire, pique-nique, activités de création, et concert seront au Rendez-vous.</a:t>
            </a:r>
          </a:p>
          <a:p>
            <a:pPr marL="722270" lvl="1" indent="-361135" algn="l">
              <a:lnSpc>
                <a:spcPts val="4683"/>
              </a:lnSpc>
              <a:buFont typeface="Arial"/>
              <a:buChar char="•"/>
            </a:pPr>
            <a:r>
              <a:rPr lang="en-US" sz="3345" spc="66">
                <a:solidFill>
                  <a:srgbClr val="FFFFFF"/>
                </a:solidFill>
                <a:latin typeface="Nunito 1"/>
              </a:rPr>
              <a:t>Le dimanche </a:t>
            </a:r>
            <a:r>
              <a:rPr lang="en-US" sz="3345" spc="66">
                <a:solidFill>
                  <a:srgbClr val="FFFFFF"/>
                </a:solidFill>
                <a:latin typeface="Nunito 1 Bold"/>
              </a:rPr>
              <a:t>15 septembre</a:t>
            </a:r>
            <a:r>
              <a:rPr lang="en-US" sz="3345" spc="66">
                <a:solidFill>
                  <a:srgbClr val="FFFFFF"/>
                </a:solidFill>
                <a:latin typeface="Nunito 1"/>
              </a:rPr>
              <a:t>:</a:t>
            </a:r>
          </a:p>
          <a:p>
            <a:pPr marL="1444539" lvl="2" indent="-481513" algn="l">
              <a:lnSpc>
                <a:spcPts val="4683"/>
              </a:lnSpc>
              <a:buFont typeface="Arial"/>
              <a:buChar char="⚬"/>
            </a:pPr>
            <a:r>
              <a:rPr lang="en-US" sz="3345" spc="66">
                <a:solidFill>
                  <a:srgbClr val="FFFFFF"/>
                </a:solidFill>
                <a:latin typeface="Nunito 1"/>
              </a:rPr>
              <a:t>Des ations dans Québec sont prévues le matin;</a:t>
            </a:r>
          </a:p>
          <a:p>
            <a:pPr marL="1444539" lvl="2" indent="-481513" algn="l">
              <a:lnSpc>
                <a:spcPts val="4683"/>
              </a:lnSpc>
              <a:buFont typeface="Arial"/>
              <a:buChar char="⚬"/>
            </a:pPr>
            <a:r>
              <a:rPr lang="en-US" sz="3345" spc="66">
                <a:solidFill>
                  <a:srgbClr val="FFFFFF"/>
                </a:solidFill>
                <a:latin typeface="Nunito 1"/>
              </a:rPr>
              <a:t>Ainsi qu’une </a:t>
            </a:r>
            <a:r>
              <a:rPr lang="en-US" sz="3345" spc="66">
                <a:solidFill>
                  <a:srgbClr val="033953"/>
                </a:solidFill>
                <a:latin typeface="Nunito 1 Bold"/>
              </a:rPr>
              <a:t>grande manifestation nationale, à 13h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42263" y="794008"/>
            <a:ext cx="7084945" cy="5163153"/>
          </a:xfrm>
          <a:custGeom>
            <a:avLst/>
            <a:gdLst/>
            <a:ahLst/>
            <a:cxnLst/>
            <a:rect l="l" t="t" r="r" b="b"/>
            <a:pathLst>
              <a:path w="7084945" h="5163153">
                <a:moveTo>
                  <a:pt x="0" y="0"/>
                </a:moveTo>
                <a:lnTo>
                  <a:pt x="7084944" y="0"/>
                </a:lnTo>
                <a:lnTo>
                  <a:pt x="7084944" y="5163153"/>
                </a:lnTo>
                <a:lnTo>
                  <a:pt x="0" y="5163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2412118" y="6918121"/>
            <a:ext cx="12650102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144">
                <a:solidFill>
                  <a:srgbClr val="DCF5FF"/>
                </a:solidFill>
                <a:latin typeface="Blueberry"/>
              </a:rPr>
              <a:t>DES QUESTIONS 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50866" y="3479470"/>
            <a:ext cx="7274289" cy="5955824"/>
          </a:xfrm>
          <a:custGeom>
            <a:avLst/>
            <a:gdLst/>
            <a:ahLst/>
            <a:cxnLst/>
            <a:rect l="l" t="t" r="r" b="b"/>
            <a:pathLst>
              <a:path w="7274289" h="5955824">
                <a:moveTo>
                  <a:pt x="0" y="0"/>
                </a:moveTo>
                <a:lnTo>
                  <a:pt x="7274289" y="0"/>
                </a:lnTo>
                <a:lnTo>
                  <a:pt x="7274289" y="5955824"/>
                </a:lnTo>
                <a:lnTo>
                  <a:pt x="0" y="5955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2818949" y="885825"/>
            <a:ext cx="12650102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144">
                <a:solidFill>
                  <a:srgbClr val="DCF5FF"/>
                </a:solidFill>
                <a:latin typeface="Blueberry"/>
              </a:rPr>
              <a:t>JE VEUX PARTICIPER 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7384" y="3412795"/>
            <a:ext cx="9355048" cy="4115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0077" lvl="1" indent="-360039" algn="l">
              <a:lnSpc>
                <a:spcPts val="4669"/>
              </a:lnSpc>
              <a:buFont typeface="Arial"/>
              <a:buChar char="•"/>
            </a:pPr>
            <a:r>
              <a:rPr lang="en-US" sz="3335">
                <a:solidFill>
                  <a:srgbClr val="000000"/>
                </a:solidFill>
                <a:latin typeface="Nunito 1"/>
              </a:rPr>
              <a:t>Il est possible de participer au Camp, la manifestation, ou les deux: il faut </a:t>
            </a:r>
            <a:r>
              <a:rPr lang="en-US" sz="3335">
                <a:solidFill>
                  <a:srgbClr val="000000"/>
                </a:solidFill>
                <a:latin typeface="Nunito 1 Bold"/>
              </a:rPr>
              <a:t>s’inscrire en complétant le formulaire</a:t>
            </a:r>
          </a:p>
          <a:p>
            <a:pPr marL="720077" lvl="1" indent="-360039" algn="l">
              <a:lnSpc>
                <a:spcPts val="4669"/>
              </a:lnSpc>
              <a:buFont typeface="Arial"/>
              <a:buChar char="•"/>
            </a:pPr>
            <a:r>
              <a:rPr lang="en-US" sz="3335">
                <a:solidFill>
                  <a:srgbClr val="000000"/>
                </a:solidFill>
                <a:latin typeface="Nunito 1"/>
              </a:rPr>
              <a:t>Ne pas hésiter à inviter ses proches ou à utiliser ses réseaux sociaux pour aider la mobilisation d’un plus grand nombre de personnes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53601" y="8155288"/>
            <a:ext cx="11253590" cy="44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89"/>
              </a:lnSpc>
            </a:pPr>
            <a:r>
              <a:rPr lang="en-US" sz="2635">
                <a:solidFill>
                  <a:srgbClr val="FFFFFF"/>
                </a:solidFill>
                <a:latin typeface="Nunito 1 Bold"/>
              </a:rPr>
              <a:t>POUR EN SAVOIR PLUS: FRAPRU.QC.CA/CAMP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40215">
            <a:off x="6086407" y="4744149"/>
            <a:ext cx="11596264" cy="1166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8799">
                <a:solidFill>
                  <a:srgbClr val="FFFFFF"/>
                </a:solidFill>
                <a:latin typeface="Nunito 2 Bold"/>
              </a:rPr>
              <a:t>SINCÈREMENT</a:t>
            </a:r>
          </a:p>
        </p:txBody>
      </p:sp>
      <p:sp>
        <p:nvSpPr>
          <p:cNvPr id="3" name="TextBox 3"/>
          <p:cNvSpPr txBox="1"/>
          <p:nvPr/>
        </p:nvSpPr>
        <p:spPr>
          <a:xfrm rot="-181083">
            <a:off x="6127947" y="6983655"/>
            <a:ext cx="11596264" cy="2280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8799">
                <a:solidFill>
                  <a:srgbClr val="FFFFFF"/>
                </a:solidFill>
                <a:latin typeface="Nunito 2 Bold"/>
              </a:rPr>
              <a:t>POUR VOTRE ATTENTION</a:t>
            </a:r>
          </a:p>
        </p:txBody>
      </p:sp>
      <p:sp>
        <p:nvSpPr>
          <p:cNvPr id="4" name="TextBox 4"/>
          <p:cNvSpPr txBox="1"/>
          <p:nvPr/>
        </p:nvSpPr>
        <p:spPr>
          <a:xfrm rot="-102317">
            <a:off x="5049493" y="1643608"/>
            <a:ext cx="13680730" cy="192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  <a:spcBef>
                <a:spcPct val="0"/>
              </a:spcBef>
            </a:pPr>
            <a:r>
              <a:rPr lang="en-US" sz="14400" spc="288">
                <a:solidFill>
                  <a:srgbClr val="DCF5FF"/>
                </a:solidFill>
                <a:latin typeface="Blueberry"/>
              </a:rPr>
              <a:t>MERCI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29667" y="1540793"/>
            <a:ext cx="8082720" cy="8204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5068" lvl="1" indent="-417534" algn="l">
              <a:lnSpc>
                <a:spcPts val="5414"/>
              </a:lnSpc>
              <a:buFont typeface="Arial"/>
              <a:buChar char="•"/>
            </a:pPr>
            <a:r>
              <a:rPr lang="en-US" sz="3867">
                <a:solidFill>
                  <a:srgbClr val="FFFFFF"/>
                </a:solidFill>
                <a:latin typeface="Nunito 2 Bold"/>
              </a:rPr>
              <a:t>LE FRAPRU</a:t>
            </a:r>
          </a:p>
          <a:p>
            <a:pPr marL="835068" lvl="1" indent="-417534" algn="l">
              <a:lnSpc>
                <a:spcPts val="5414"/>
              </a:lnSpc>
              <a:buFont typeface="Arial"/>
              <a:buChar char="•"/>
            </a:pPr>
            <a:r>
              <a:rPr lang="en-US" sz="3867">
                <a:solidFill>
                  <a:srgbClr val="FFFFFF"/>
                </a:solidFill>
                <a:latin typeface="Nunito 2 Bold"/>
              </a:rPr>
              <a:t>LA CRISE DU LOGEMENT ET SES CONSÉQUENCES SUR LES LOCATAIRES</a:t>
            </a:r>
          </a:p>
          <a:p>
            <a:pPr marL="835068" lvl="1" indent="-417534" algn="l">
              <a:lnSpc>
                <a:spcPts val="5414"/>
              </a:lnSpc>
              <a:buFont typeface="Arial"/>
              <a:buChar char="•"/>
            </a:pPr>
            <a:r>
              <a:rPr lang="en-US" sz="3867">
                <a:solidFill>
                  <a:srgbClr val="FFFFFF"/>
                </a:solidFill>
                <a:latin typeface="Nunito 2 Bold"/>
              </a:rPr>
              <a:t>LA CLÉ, C’EST LE LOGEMENT SOCIAL!</a:t>
            </a:r>
          </a:p>
          <a:p>
            <a:pPr marL="835068" lvl="1" indent="-417534" algn="l">
              <a:lnSpc>
                <a:spcPts val="5414"/>
              </a:lnSpc>
              <a:buFont typeface="Arial"/>
              <a:buChar char="•"/>
            </a:pPr>
            <a:r>
              <a:rPr lang="en-US" sz="3867">
                <a:solidFill>
                  <a:srgbClr val="FFFFFF"/>
                </a:solidFill>
                <a:latin typeface="Nunito 2 Bold"/>
              </a:rPr>
              <a:t>QUE FAIT LE GOUVERNEMENT DU QUÉBEC?</a:t>
            </a:r>
          </a:p>
          <a:p>
            <a:pPr marL="835068" lvl="1" indent="-417534" algn="l">
              <a:lnSpc>
                <a:spcPts val="5414"/>
              </a:lnSpc>
              <a:buFont typeface="Arial"/>
              <a:buChar char="•"/>
            </a:pPr>
            <a:r>
              <a:rPr lang="en-US" sz="3867">
                <a:solidFill>
                  <a:srgbClr val="FFFFFF"/>
                </a:solidFill>
                <a:latin typeface="Nunito 2 Bold"/>
              </a:rPr>
              <a:t>LE CAMP DU FRAPRU</a:t>
            </a:r>
          </a:p>
          <a:p>
            <a:pPr marL="835068" lvl="1" indent="-417534" algn="l">
              <a:lnSpc>
                <a:spcPts val="5414"/>
              </a:lnSpc>
              <a:buFont typeface="Arial"/>
              <a:buChar char="•"/>
            </a:pPr>
            <a:r>
              <a:rPr lang="en-US" sz="3867">
                <a:solidFill>
                  <a:srgbClr val="FFFFFF"/>
                </a:solidFill>
                <a:latin typeface="Nunito 2 Bold"/>
              </a:rPr>
              <a:t>QUESTIONS?</a:t>
            </a:r>
          </a:p>
          <a:p>
            <a:pPr marL="835068" lvl="1" indent="-417534" algn="l">
              <a:lnSpc>
                <a:spcPts val="5414"/>
              </a:lnSpc>
              <a:buFont typeface="Arial"/>
              <a:buChar char="•"/>
            </a:pPr>
            <a:r>
              <a:rPr lang="en-US" sz="3867">
                <a:solidFill>
                  <a:srgbClr val="FFFFFF"/>
                </a:solidFill>
                <a:latin typeface="Nunito 2 Bold"/>
              </a:rPr>
              <a:t>COMMENT PARTICIPER?</a:t>
            </a:r>
          </a:p>
          <a:p>
            <a:pPr algn="l">
              <a:lnSpc>
                <a:spcPts val="5414"/>
              </a:lnSpc>
            </a:pPr>
            <a:endParaRPr lang="en-US" sz="3867">
              <a:solidFill>
                <a:srgbClr val="FFFFFF"/>
              </a:solidFill>
              <a:latin typeface="Nunito 2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674408" y="-437030"/>
            <a:ext cx="10288467" cy="11161059"/>
          </a:xfrm>
          <a:custGeom>
            <a:avLst/>
            <a:gdLst/>
            <a:ahLst/>
            <a:cxnLst/>
            <a:rect l="l" t="t" r="r" b="b"/>
            <a:pathLst>
              <a:path w="10288467" h="11161059">
                <a:moveTo>
                  <a:pt x="0" y="0"/>
                </a:moveTo>
                <a:lnTo>
                  <a:pt x="10288467" y="0"/>
                </a:lnTo>
                <a:lnTo>
                  <a:pt x="10288467" y="11161060"/>
                </a:lnTo>
                <a:lnTo>
                  <a:pt x="0" y="1116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 rot="-337130">
            <a:off x="1810828" y="729921"/>
            <a:ext cx="5796823" cy="1362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44"/>
              </a:lnSpc>
            </a:pPr>
            <a:r>
              <a:rPr lang="en-US" sz="8031" spc="160">
                <a:solidFill>
                  <a:srgbClr val="FFFFFF"/>
                </a:solidFill>
                <a:latin typeface="Blueberry"/>
              </a:rPr>
              <a:t>SOMMAIRE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00440" y="5143500"/>
            <a:ext cx="8897885" cy="7229532"/>
          </a:xfrm>
          <a:custGeom>
            <a:avLst/>
            <a:gdLst/>
            <a:ahLst/>
            <a:cxnLst/>
            <a:rect l="l" t="t" r="r" b="b"/>
            <a:pathLst>
              <a:path w="8897885" h="7229532">
                <a:moveTo>
                  <a:pt x="0" y="0"/>
                </a:moveTo>
                <a:lnTo>
                  <a:pt x="8897885" y="0"/>
                </a:lnTo>
                <a:lnTo>
                  <a:pt x="8897885" y="7229532"/>
                </a:lnTo>
                <a:lnTo>
                  <a:pt x="0" y="7229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3302910" y="629398"/>
            <a:ext cx="1920577" cy="3444981"/>
          </a:xfrm>
          <a:custGeom>
            <a:avLst/>
            <a:gdLst/>
            <a:ahLst/>
            <a:cxnLst/>
            <a:rect l="l" t="t" r="r" b="b"/>
            <a:pathLst>
              <a:path w="1920577" h="3444981">
                <a:moveTo>
                  <a:pt x="0" y="0"/>
                </a:moveTo>
                <a:lnTo>
                  <a:pt x="1920576" y="0"/>
                </a:lnTo>
                <a:lnTo>
                  <a:pt x="1920576" y="3444980"/>
                </a:lnTo>
                <a:lnTo>
                  <a:pt x="0" y="34449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 flipH="1">
            <a:off x="13621631" y="222289"/>
            <a:ext cx="7312573" cy="4350981"/>
          </a:xfrm>
          <a:custGeom>
            <a:avLst/>
            <a:gdLst/>
            <a:ahLst/>
            <a:cxnLst/>
            <a:rect l="l" t="t" r="r" b="b"/>
            <a:pathLst>
              <a:path w="7312573" h="4350981">
                <a:moveTo>
                  <a:pt x="7312574" y="0"/>
                </a:moveTo>
                <a:lnTo>
                  <a:pt x="0" y="0"/>
                </a:lnTo>
                <a:lnTo>
                  <a:pt x="0" y="4350981"/>
                </a:lnTo>
                <a:lnTo>
                  <a:pt x="7312574" y="4350981"/>
                </a:lnTo>
                <a:lnTo>
                  <a:pt x="731257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-1564460">
            <a:off x="5788349" y="7713619"/>
            <a:ext cx="2954305" cy="2946919"/>
          </a:xfrm>
          <a:custGeom>
            <a:avLst/>
            <a:gdLst/>
            <a:ahLst/>
            <a:cxnLst/>
            <a:rect l="l" t="t" r="r" b="b"/>
            <a:pathLst>
              <a:path w="2954305" h="2946919">
                <a:moveTo>
                  <a:pt x="0" y="0"/>
                </a:moveTo>
                <a:lnTo>
                  <a:pt x="2954305" y="0"/>
                </a:lnTo>
                <a:lnTo>
                  <a:pt x="2954305" y="2946919"/>
                </a:lnTo>
                <a:lnTo>
                  <a:pt x="0" y="29469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12186232" y="3195555"/>
            <a:ext cx="2304554" cy="1281908"/>
          </a:xfrm>
          <a:custGeom>
            <a:avLst/>
            <a:gdLst/>
            <a:ahLst/>
            <a:cxnLst/>
            <a:rect l="l" t="t" r="r" b="b"/>
            <a:pathLst>
              <a:path w="2304554" h="1281908">
                <a:moveTo>
                  <a:pt x="0" y="0"/>
                </a:moveTo>
                <a:lnTo>
                  <a:pt x="2304554" y="0"/>
                </a:lnTo>
                <a:lnTo>
                  <a:pt x="2304554" y="1281908"/>
                </a:lnTo>
                <a:lnTo>
                  <a:pt x="0" y="12819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4769364" y="1085669"/>
            <a:ext cx="2280019" cy="3487601"/>
          </a:xfrm>
          <a:custGeom>
            <a:avLst/>
            <a:gdLst/>
            <a:ahLst/>
            <a:cxnLst/>
            <a:rect l="l" t="t" r="r" b="b"/>
            <a:pathLst>
              <a:path w="2280019" h="3487601">
                <a:moveTo>
                  <a:pt x="0" y="0"/>
                </a:moveTo>
                <a:lnTo>
                  <a:pt x="2280018" y="0"/>
                </a:lnTo>
                <a:lnTo>
                  <a:pt x="2280018" y="3487601"/>
                </a:lnTo>
                <a:lnTo>
                  <a:pt x="0" y="34876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16304714" y="1413962"/>
            <a:ext cx="1909171" cy="3424522"/>
          </a:xfrm>
          <a:custGeom>
            <a:avLst/>
            <a:gdLst/>
            <a:ahLst/>
            <a:cxnLst/>
            <a:rect l="l" t="t" r="r" b="b"/>
            <a:pathLst>
              <a:path w="1909171" h="3424522">
                <a:moveTo>
                  <a:pt x="0" y="0"/>
                </a:moveTo>
                <a:lnTo>
                  <a:pt x="1909172" y="0"/>
                </a:lnTo>
                <a:lnTo>
                  <a:pt x="1909172" y="3424522"/>
                </a:lnTo>
                <a:lnTo>
                  <a:pt x="0" y="3424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flipH="1">
            <a:off x="-2707751" y="8568618"/>
            <a:ext cx="5415501" cy="2091737"/>
          </a:xfrm>
          <a:custGeom>
            <a:avLst/>
            <a:gdLst/>
            <a:ahLst/>
            <a:cxnLst/>
            <a:rect l="l" t="t" r="r" b="b"/>
            <a:pathLst>
              <a:path w="5415501" h="2091737">
                <a:moveTo>
                  <a:pt x="5415502" y="0"/>
                </a:moveTo>
                <a:lnTo>
                  <a:pt x="0" y="0"/>
                </a:lnTo>
                <a:lnTo>
                  <a:pt x="0" y="2091737"/>
                </a:lnTo>
                <a:lnTo>
                  <a:pt x="5415502" y="2091737"/>
                </a:lnTo>
                <a:lnTo>
                  <a:pt x="541550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84234" y="6863461"/>
            <a:ext cx="4783109" cy="2499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3157" lvl="1" indent="-306578" algn="l">
              <a:lnSpc>
                <a:spcPts val="3976"/>
              </a:lnSpc>
              <a:buFont typeface="Arial"/>
              <a:buChar char="•"/>
            </a:pPr>
            <a:r>
              <a:rPr lang="en-US" sz="2840">
                <a:solidFill>
                  <a:srgbClr val="000000"/>
                </a:solidFill>
                <a:latin typeface="Nunito 2"/>
              </a:rPr>
              <a:t>Priorité d’Action: </a:t>
            </a:r>
            <a:r>
              <a:rPr lang="en-US" sz="2840">
                <a:solidFill>
                  <a:srgbClr val="000000"/>
                </a:solidFill>
                <a:latin typeface="Nunito 2 Bold"/>
              </a:rPr>
              <a:t>le logement social</a:t>
            </a:r>
          </a:p>
          <a:p>
            <a:pPr marL="613157" lvl="1" indent="-306578" algn="l">
              <a:lnSpc>
                <a:spcPts val="3976"/>
              </a:lnSpc>
              <a:buFont typeface="Arial"/>
              <a:buChar char="•"/>
            </a:pPr>
            <a:r>
              <a:rPr lang="en-US" sz="2840">
                <a:solidFill>
                  <a:srgbClr val="000000"/>
                </a:solidFill>
                <a:latin typeface="Nunito 2"/>
              </a:rPr>
              <a:t>Mobilisations, Analyse politique, éducation populaire, représentation </a:t>
            </a:r>
          </a:p>
        </p:txBody>
      </p:sp>
      <p:sp>
        <p:nvSpPr>
          <p:cNvPr id="11" name="TextBox 11"/>
          <p:cNvSpPr txBox="1"/>
          <p:nvPr/>
        </p:nvSpPr>
        <p:spPr>
          <a:xfrm rot="-249744">
            <a:off x="-3812863" y="897379"/>
            <a:ext cx="20579441" cy="1139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00"/>
              </a:lnSpc>
              <a:spcBef>
                <a:spcPct val="0"/>
              </a:spcBef>
            </a:pPr>
            <a:r>
              <a:rPr lang="en-US" sz="8500" u="none" strike="noStrike" spc="170">
                <a:solidFill>
                  <a:srgbClr val="204D68"/>
                </a:solidFill>
                <a:latin typeface="Blueberry"/>
              </a:rPr>
              <a:t>LE FRAPRU, C’EST...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738210" y="222289"/>
            <a:ext cx="2228965" cy="3409507"/>
          </a:xfrm>
          <a:custGeom>
            <a:avLst/>
            <a:gdLst/>
            <a:ahLst/>
            <a:cxnLst/>
            <a:rect l="l" t="t" r="r" b="b"/>
            <a:pathLst>
              <a:path w="2228965" h="3409507">
                <a:moveTo>
                  <a:pt x="0" y="0"/>
                </a:moveTo>
                <a:lnTo>
                  <a:pt x="2228965" y="0"/>
                </a:lnTo>
                <a:lnTo>
                  <a:pt x="2228965" y="3409507"/>
                </a:lnTo>
                <a:lnTo>
                  <a:pt x="0" y="34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TextBox 13"/>
          <p:cNvSpPr txBox="1"/>
          <p:nvPr/>
        </p:nvSpPr>
        <p:spPr>
          <a:xfrm rot="-213097">
            <a:off x="990504" y="5961013"/>
            <a:ext cx="7947708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spc="49">
                <a:solidFill>
                  <a:srgbClr val="000000"/>
                </a:solidFill>
                <a:latin typeface="Blueberry"/>
              </a:rPr>
              <a:t>DÉFENSE DU DROIT AU LOGEMENT</a:t>
            </a:r>
          </a:p>
        </p:txBody>
      </p:sp>
      <p:sp>
        <p:nvSpPr>
          <p:cNvPr id="14" name="TextBox 14"/>
          <p:cNvSpPr txBox="1"/>
          <p:nvPr/>
        </p:nvSpPr>
        <p:spPr>
          <a:xfrm rot="166391">
            <a:off x="1246211" y="3763854"/>
            <a:ext cx="7947708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spc="49">
                <a:solidFill>
                  <a:srgbClr val="000000"/>
                </a:solidFill>
                <a:latin typeface="Blueberry"/>
              </a:rPr>
              <a:t>REGROUPEMENT NATIONAL </a:t>
            </a:r>
          </a:p>
        </p:txBody>
      </p:sp>
      <p:sp>
        <p:nvSpPr>
          <p:cNvPr id="15" name="TextBox 15"/>
          <p:cNvSpPr txBox="1"/>
          <p:nvPr/>
        </p:nvSpPr>
        <p:spPr>
          <a:xfrm rot="-356920">
            <a:off x="8115916" y="3955754"/>
            <a:ext cx="2978372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spc="49">
                <a:solidFill>
                  <a:srgbClr val="000000"/>
                </a:solidFill>
                <a:latin typeface="Blueberry"/>
              </a:rPr>
              <a:t>ORIENTATIONS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97317" y="4777352"/>
            <a:ext cx="7949268" cy="4235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3155" lvl="1" indent="-306577" algn="l">
              <a:lnSpc>
                <a:spcPts val="4259"/>
              </a:lnSpc>
              <a:buAutoNum type="arabicPeriod"/>
            </a:pPr>
            <a:r>
              <a:rPr lang="en-US" sz="2839">
                <a:solidFill>
                  <a:srgbClr val="000000"/>
                </a:solidFill>
                <a:latin typeface="Nunito 1 Bold"/>
              </a:rPr>
              <a:t>Le logement est un droit</a:t>
            </a:r>
          </a:p>
          <a:p>
            <a:pPr marL="613155" lvl="1" indent="-306577" algn="l">
              <a:lnSpc>
                <a:spcPts val="4259"/>
              </a:lnSpc>
              <a:buAutoNum type="arabicPeriod"/>
            </a:pPr>
            <a:r>
              <a:rPr lang="en-US" sz="2839">
                <a:solidFill>
                  <a:srgbClr val="000000"/>
                </a:solidFill>
                <a:latin typeface="Nunito 1 Bold"/>
              </a:rPr>
              <a:t>Les gouvernements doivent assurer ce droit</a:t>
            </a:r>
            <a:r>
              <a:rPr lang="en-US" sz="2839">
                <a:solidFill>
                  <a:srgbClr val="000000"/>
                </a:solidFill>
                <a:latin typeface="Nunito 1"/>
              </a:rPr>
              <a:t>:</a:t>
            </a:r>
          </a:p>
          <a:p>
            <a:pPr marL="1226310" lvl="2" indent="-408770" algn="l">
              <a:lnSpc>
                <a:spcPts val="4259"/>
              </a:lnSpc>
              <a:buFont typeface="Arial"/>
              <a:buChar char="⚬"/>
            </a:pPr>
            <a:r>
              <a:rPr lang="en-US" sz="2839">
                <a:solidFill>
                  <a:srgbClr val="000000"/>
                </a:solidFill>
                <a:latin typeface="Nunito 1"/>
              </a:rPr>
              <a:t>En développant du logement social</a:t>
            </a:r>
          </a:p>
          <a:p>
            <a:pPr marL="1226310" lvl="2" indent="-408770" algn="l">
              <a:lnSpc>
                <a:spcPts val="4259"/>
              </a:lnSpc>
              <a:buFont typeface="Arial"/>
              <a:buChar char="⚬"/>
            </a:pPr>
            <a:r>
              <a:rPr lang="en-US" sz="2839">
                <a:solidFill>
                  <a:srgbClr val="000000"/>
                </a:solidFill>
                <a:latin typeface="Nunito 1"/>
              </a:rPr>
              <a:t>En contrôlant le marché privé</a:t>
            </a:r>
          </a:p>
          <a:p>
            <a:pPr marL="613155" lvl="1" indent="-306577" algn="l">
              <a:lnSpc>
                <a:spcPts val="4259"/>
              </a:lnSpc>
              <a:buAutoNum type="arabicPeriod"/>
            </a:pPr>
            <a:r>
              <a:rPr lang="en-US" sz="2839">
                <a:solidFill>
                  <a:srgbClr val="000000"/>
                </a:solidFill>
                <a:latin typeface="Nunito 1 Bold"/>
              </a:rPr>
              <a:t>Plus grand contrôle des locataires</a:t>
            </a:r>
            <a:r>
              <a:rPr lang="en-US" sz="2839">
                <a:solidFill>
                  <a:srgbClr val="000000"/>
                </a:solidFill>
                <a:latin typeface="Nunito 1"/>
              </a:rPr>
              <a:t> sur:</a:t>
            </a:r>
          </a:p>
          <a:p>
            <a:pPr marL="1226310" lvl="2" indent="-408770" algn="l">
              <a:lnSpc>
                <a:spcPts val="4259"/>
              </a:lnSpc>
              <a:buFont typeface="Arial"/>
              <a:buChar char="⚬"/>
            </a:pPr>
            <a:r>
              <a:rPr lang="en-US" sz="2839">
                <a:solidFill>
                  <a:srgbClr val="000000"/>
                </a:solidFill>
                <a:latin typeface="Nunito 1"/>
              </a:rPr>
              <a:t>leurs conditions de logement</a:t>
            </a:r>
          </a:p>
          <a:p>
            <a:pPr marL="1226310" lvl="2" indent="-408770" algn="l">
              <a:lnSpc>
                <a:spcPts val="4259"/>
              </a:lnSpc>
              <a:buFont typeface="Arial"/>
              <a:buChar char="⚬"/>
            </a:pPr>
            <a:r>
              <a:rPr lang="en-US" sz="2839">
                <a:solidFill>
                  <a:srgbClr val="000000"/>
                </a:solidFill>
                <a:latin typeface="Nunito 1"/>
              </a:rPr>
              <a:t>l’aménagement de leur quartier</a:t>
            </a:r>
          </a:p>
          <a:p>
            <a:pPr marL="1226310" lvl="2" indent="-408770" algn="l">
              <a:lnSpc>
                <a:spcPts val="4259"/>
              </a:lnSpc>
              <a:buFont typeface="Arial"/>
              <a:buChar char="⚬"/>
            </a:pPr>
            <a:r>
              <a:rPr lang="en-US" sz="2839">
                <a:solidFill>
                  <a:srgbClr val="000000"/>
                </a:solidFill>
                <a:latin typeface="Nunito 1"/>
              </a:rPr>
              <a:t>sur leur milieu de vie </a:t>
            </a:r>
          </a:p>
        </p:txBody>
      </p:sp>
      <p:sp>
        <p:nvSpPr>
          <p:cNvPr id="17" name="Freeform 17"/>
          <p:cNvSpPr/>
          <p:nvPr/>
        </p:nvSpPr>
        <p:spPr>
          <a:xfrm rot="78958" flipH="1">
            <a:off x="13660812" y="1688544"/>
            <a:ext cx="1888548" cy="3433723"/>
          </a:xfrm>
          <a:custGeom>
            <a:avLst/>
            <a:gdLst/>
            <a:ahLst/>
            <a:cxnLst/>
            <a:rect l="l" t="t" r="r" b="b"/>
            <a:pathLst>
              <a:path w="1888548" h="3433723">
                <a:moveTo>
                  <a:pt x="1888548" y="0"/>
                </a:moveTo>
                <a:lnTo>
                  <a:pt x="0" y="0"/>
                </a:lnTo>
                <a:lnTo>
                  <a:pt x="0" y="3433723"/>
                </a:lnTo>
                <a:lnTo>
                  <a:pt x="1888548" y="3433723"/>
                </a:lnTo>
                <a:lnTo>
                  <a:pt x="188854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TextBox 18"/>
          <p:cNvSpPr txBox="1"/>
          <p:nvPr/>
        </p:nvSpPr>
        <p:spPr>
          <a:xfrm>
            <a:off x="1308973" y="4289916"/>
            <a:ext cx="3493353" cy="103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3157" lvl="1" indent="-306578" algn="l">
              <a:lnSpc>
                <a:spcPts val="4260"/>
              </a:lnSpc>
              <a:buFont typeface="Arial"/>
              <a:buChar char="•"/>
            </a:pPr>
            <a:r>
              <a:rPr lang="en-US" sz="2840">
                <a:solidFill>
                  <a:srgbClr val="000000"/>
                </a:solidFill>
                <a:latin typeface="Nunito 1"/>
              </a:rPr>
              <a:t>145 membres</a:t>
            </a:r>
          </a:p>
          <a:p>
            <a:pPr marL="613157" lvl="1" indent="-306578" algn="l">
              <a:lnSpc>
                <a:spcPts val="4260"/>
              </a:lnSpc>
              <a:buFont typeface="Arial"/>
              <a:buChar char="•"/>
            </a:pPr>
            <a:r>
              <a:rPr lang="en-US" sz="2840">
                <a:solidFill>
                  <a:srgbClr val="000000"/>
                </a:solidFill>
                <a:latin typeface="Nunito 1"/>
              </a:rPr>
              <a:t>Actif depuis 1978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990574" y="6224533"/>
            <a:ext cx="7312573" cy="4350981"/>
          </a:xfrm>
          <a:custGeom>
            <a:avLst/>
            <a:gdLst/>
            <a:ahLst/>
            <a:cxnLst/>
            <a:rect l="l" t="t" r="r" b="b"/>
            <a:pathLst>
              <a:path w="7312573" h="4350981">
                <a:moveTo>
                  <a:pt x="7312574" y="0"/>
                </a:moveTo>
                <a:lnTo>
                  <a:pt x="0" y="0"/>
                </a:lnTo>
                <a:lnTo>
                  <a:pt x="0" y="4350981"/>
                </a:lnTo>
                <a:lnTo>
                  <a:pt x="7312574" y="4350981"/>
                </a:lnTo>
                <a:lnTo>
                  <a:pt x="731257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6B7A38-76C7-9AC1-BEB8-FE29519ACC61}"/>
              </a:ext>
            </a:extLst>
          </p:cNvPr>
          <p:cNvSpPr/>
          <p:nvPr/>
        </p:nvSpPr>
        <p:spPr>
          <a:xfrm>
            <a:off x="2743200" y="8724900"/>
            <a:ext cx="13411200" cy="604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B0622F-2665-C2B0-35DF-52E7E09BFABC}"/>
              </a:ext>
            </a:extLst>
          </p:cNvPr>
          <p:cNvSpPr/>
          <p:nvPr/>
        </p:nvSpPr>
        <p:spPr>
          <a:xfrm rot="21193573">
            <a:off x="14211794" y="3576108"/>
            <a:ext cx="3101955" cy="826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23A37A-270B-9458-53BF-37CB07ED9406}"/>
              </a:ext>
            </a:extLst>
          </p:cNvPr>
          <p:cNvSpPr/>
          <p:nvPr/>
        </p:nvSpPr>
        <p:spPr>
          <a:xfrm rot="21366027">
            <a:off x="4930723" y="3671684"/>
            <a:ext cx="3796138" cy="604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933F65-F500-BD9F-B002-FFC25D9634F0}"/>
              </a:ext>
            </a:extLst>
          </p:cNvPr>
          <p:cNvSpPr/>
          <p:nvPr/>
        </p:nvSpPr>
        <p:spPr>
          <a:xfrm rot="306176">
            <a:off x="9128776" y="3666573"/>
            <a:ext cx="4495800" cy="604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0" y="757779"/>
            <a:ext cx="18288000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144">
                <a:solidFill>
                  <a:srgbClr val="FFFFFF"/>
                </a:solidFill>
                <a:latin typeface="Blueberry"/>
              </a:rPr>
              <a:t>LA CRISE DU LOGEMENT AU QUÉBEC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11359" y="5049594"/>
            <a:ext cx="4044080" cy="292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25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Nunito 2"/>
              </a:rPr>
              <a:t>Prolifération des reprises ou évictions en vue de faire du profit</a:t>
            </a:r>
          </a:p>
          <a:p>
            <a:pPr marL="561339" lvl="1" indent="-280669" algn="l">
              <a:lnSpc>
                <a:spcPts val="25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Nunito 2"/>
              </a:rPr>
              <a:t>Multiplication des fermetures et des changements d’affectation de résidences privés pour aînés (RPA)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140867" y="5049594"/>
            <a:ext cx="3840112" cy="292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25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Nunito 2"/>
              </a:rPr>
              <a:t>Manque criant de logements sociaux.</a:t>
            </a:r>
          </a:p>
          <a:p>
            <a:pPr marL="561339" lvl="1" indent="-280669" algn="l">
              <a:lnSpc>
                <a:spcPts val="25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Nunito 2"/>
              </a:rPr>
              <a:t>34 000 ménages en attente d’un HLM et des milliers d’autres d’une coopérative ou d’un OSBL d’habitation</a:t>
            </a:r>
          </a:p>
          <a:p>
            <a:pPr algn="l">
              <a:lnSpc>
                <a:spcPts val="2599"/>
              </a:lnSpc>
            </a:pPr>
            <a:endParaRPr lang="en-US" sz="2599">
              <a:solidFill>
                <a:srgbClr val="000000"/>
              </a:solidFill>
              <a:latin typeface="Nunito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22759" y="5049594"/>
            <a:ext cx="4421241" cy="2599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25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Nunito 2"/>
              </a:rPr>
              <a:t>Loyer moyen: 1022$</a:t>
            </a:r>
          </a:p>
          <a:p>
            <a:pPr marL="561339" lvl="1" indent="-280669" algn="l">
              <a:lnSpc>
                <a:spcPts val="25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Nunito 2"/>
              </a:rPr>
              <a:t>Augmentation de 17 %, en 2 ans.</a:t>
            </a:r>
          </a:p>
          <a:p>
            <a:pPr marL="561339" lvl="1" indent="-280669" algn="l">
              <a:lnSpc>
                <a:spcPts val="25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Nunito 2"/>
              </a:rPr>
              <a:t>« l’augmentation des loyers a dépassé à la fois l’inflation et la progression des salaires », selon la SCHL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36429" y="8940165"/>
            <a:ext cx="13035576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>
                <a:solidFill>
                  <a:srgbClr val="000000"/>
                </a:solidFill>
                <a:latin typeface="Nunito 2 Bold"/>
              </a:rPr>
              <a:t>AU-DELÀ DES CHIFFRES, CE SONT DE VÉRITABLES DRAMES HUMAINS QUI SE VIVENT...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8934" y="5049594"/>
            <a:ext cx="3828587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9"/>
              </a:lnSpc>
            </a:pPr>
            <a:r>
              <a:rPr lang="en-US" sz="2599">
                <a:solidFill>
                  <a:srgbClr val="000000"/>
                </a:solidFill>
                <a:latin typeface="Nunito 2"/>
              </a:rPr>
              <a:t>Taux d’innocupation: </a:t>
            </a:r>
          </a:p>
          <a:p>
            <a:pPr marL="561339" lvl="1" indent="-280669" algn="l">
              <a:lnSpc>
                <a:spcPts val="25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Nunito 2"/>
              </a:rPr>
              <a:t>1,3%, </a:t>
            </a:r>
          </a:p>
          <a:p>
            <a:pPr marL="561339" lvl="1" indent="-280669" algn="l">
              <a:lnSpc>
                <a:spcPts val="2599"/>
              </a:lnSpc>
              <a:buFont typeface="Arial"/>
              <a:buChar char="•"/>
            </a:pPr>
            <a:r>
              <a:rPr lang="en-US" sz="2599">
                <a:solidFill>
                  <a:srgbClr val="000000"/>
                </a:solidFill>
                <a:latin typeface="Nunito 2"/>
              </a:rPr>
              <a:t>le plus bas en 20 ans</a:t>
            </a:r>
          </a:p>
        </p:txBody>
      </p:sp>
      <p:sp>
        <p:nvSpPr>
          <p:cNvPr id="10" name="TextBox 10"/>
          <p:cNvSpPr txBox="1"/>
          <p:nvPr/>
        </p:nvSpPr>
        <p:spPr>
          <a:xfrm rot="-331750">
            <a:off x="4946381" y="3819074"/>
            <a:ext cx="4191242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00000"/>
                </a:solidFill>
                <a:latin typeface="Blueberry"/>
              </a:rPr>
              <a:t>LES LOYERS EXPLOSENT</a:t>
            </a:r>
          </a:p>
        </p:txBody>
      </p:sp>
      <p:sp>
        <p:nvSpPr>
          <p:cNvPr id="11" name="TextBox 11"/>
          <p:cNvSpPr txBox="1"/>
          <p:nvPr/>
        </p:nvSpPr>
        <p:spPr>
          <a:xfrm rot="166391">
            <a:off x="9149561" y="3819150"/>
            <a:ext cx="4693410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00000"/>
                </a:solidFill>
                <a:latin typeface="Blueberry"/>
              </a:rPr>
              <a:t>INSÉCURITÉ RÉSIDENTIELLE</a:t>
            </a:r>
          </a:p>
        </p:txBody>
      </p:sp>
      <p:sp>
        <p:nvSpPr>
          <p:cNvPr id="12" name="TextBox 12"/>
          <p:cNvSpPr txBox="1"/>
          <p:nvPr/>
        </p:nvSpPr>
        <p:spPr>
          <a:xfrm rot="-366369">
            <a:off x="14424329" y="3661873"/>
            <a:ext cx="3100330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00000"/>
                </a:solidFill>
                <a:latin typeface="Blueberry"/>
              </a:rPr>
              <a:t>PEU OU PAS </a:t>
            </a:r>
          </a:p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00000"/>
                </a:solidFill>
                <a:latin typeface="Blueberry"/>
              </a:rPr>
              <a:t>D’ALTERNATIVES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045066" y="6172200"/>
            <a:ext cx="3934778" cy="4114800"/>
          </a:xfrm>
          <a:custGeom>
            <a:avLst/>
            <a:gdLst/>
            <a:ahLst/>
            <a:cxnLst/>
            <a:rect l="l" t="t" r="r" b="b"/>
            <a:pathLst>
              <a:path w="3934778" h="4114800">
                <a:moveTo>
                  <a:pt x="0" y="0"/>
                </a:moveTo>
                <a:lnTo>
                  <a:pt x="3934777" y="0"/>
                </a:lnTo>
                <a:lnTo>
                  <a:pt x="39347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/>
        </p:nvSpPr>
        <p:spPr>
          <a:xfrm rot="-5204878">
            <a:off x="17049924" y="610884"/>
            <a:ext cx="2579229" cy="1434696"/>
          </a:xfrm>
          <a:custGeom>
            <a:avLst/>
            <a:gdLst/>
            <a:ahLst/>
            <a:cxnLst/>
            <a:rect l="l" t="t" r="r" b="b"/>
            <a:pathLst>
              <a:path w="2579229" h="1434696">
                <a:moveTo>
                  <a:pt x="0" y="0"/>
                </a:moveTo>
                <a:lnTo>
                  <a:pt x="2579229" y="0"/>
                </a:lnTo>
                <a:lnTo>
                  <a:pt x="2579229" y="1434696"/>
                </a:lnTo>
                <a:lnTo>
                  <a:pt x="0" y="1434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/>
        </p:nvSpPr>
        <p:spPr>
          <a:xfrm>
            <a:off x="-1842946" y="1496492"/>
            <a:ext cx="2579229" cy="1434696"/>
          </a:xfrm>
          <a:custGeom>
            <a:avLst/>
            <a:gdLst/>
            <a:ahLst/>
            <a:cxnLst/>
            <a:rect l="l" t="t" r="r" b="b"/>
            <a:pathLst>
              <a:path w="2579229" h="1434696">
                <a:moveTo>
                  <a:pt x="0" y="0"/>
                </a:moveTo>
                <a:lnTo>
                  <a:pt x="2579229" y="0"/>
                </a:lnTo>
                <a:lnTo>
                  <a:pt x="2579229" y="1434696"/>
                </a:lnTo>
                <a:lnTo>
                  <a:pt x="0" y="14346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F60663-BD9B-E7D8-B0B5-3A99A22C8C85}"/>
              </a:ext>
            </a:extLst>
          </p:cNvPr>
          <p:cNvSpPr/>
          <p:nvPr/>
        </p:nvSpPr>
        <p:spPr>
          <a:xfrm rot="310027">
            <a:off x="374140" y="3615379"/>
            <a:ext cx="4240162" cy="604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TextBox 9"/>
          <p:cNvSpPr txBox="1"/>
          <p:nvPr/>
        </p:nvSpPr>
        <p:spPr>
          <a:xfrm rot="166391">
            <a:off x="424880" y="3819150"/>
            <a:ext cx="4035503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>
                <a:solidFill>
                  <a:srgbClr val="000000"/>
                </a:solidFill>
                <a:latin typeface="Blueberry"/>
              </a:rPr>
              <a:t>MANQUE DE LOGEMENTS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88266" y="6607587"/>
            <a:ext cx="6765627" cy="4025548"/>
          </a:xfrm>
          <a:custGeom>
            <a:avLst/>
            <a:gdLst/>
            <a:ahLst/>
            <a:cxnLst/>
            <a:rect l="l" t="t" r="r" b="b"/>
            <a:pathLst>
              <a:path w="6765627" h="4025548">
                <a:moveTo>
                  <a:pt x="0" y="0"/>
                </a:moveTo>
                <a:lnTo>
                  <a:pt x="6765627" y="0"/>
                </a:lnTo>
                <a:lnTo>
                  <a:pt x="6765627" y="4025549"/>
                </a:lnTo>
                <a:lnTo>
                  <a:pt x="0" y="402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547404" y="3682451"/>
            <a:ext cx="8519522" cy="413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5"/>
              </a:lnSpc>
            </a:pPr>
            <a:r>
              <a:rPr lang="en-US" sz="3605">
                <a:solidFill>
                  <a:srgbClr val="FFFFFF"/>
                </a:solidFill>
                <a:latin typeface="Nunito 2"/>
              </a:rPr>
              <a:t>Crise du logement + augmentation des prix de la nourriture, du transport, etc., les locataires, surtout à bas revenus, sont de plus en plus nombreux et nombreuses à vivre dans un logement ne répondant pas à leurs besoins, en mauvais état, ou encore à devoir couper dans la nourriture, les transports, les médicaments, etc., pour pouvoir payer le loyer.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47404" y="885825"/>
            <a:ext cx="14440351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144">
                <a:solidFill>
                  <a:srgbClr val="FFFFFF"/>
                </a:solidFill>
                <a:latin typeface="Blueberry"/>
              </a:rPr>
              <a:t>PAYER LE LOYER OU LES REPAS?</a:t>
            </a:r>
          </a:p>
        </p:txBody>
      </p:sp>
      <p:sp>
        <p:nvSpPr>
          <p:cNvPr id="5" name="Freeform 5"/>
          <p:cNvSpPr/>
          <p:nvPr/>
        </p:nvSpPr>
        <p:spPr>
          <a:xfrm>
            <a:off x="10352334" y="2893547"/>
            <a:ext cx="7141378" cy="6364753"/>
          </a:xfrm>
          <a:custGeom>
            <a:avLst/>
            <a:gdLst/>
            <a:ahLst/>
            <a:cxnLst/>
            <a:rect l="l" t="t" r="r" b="b"/>
            <a:pathLst>
              <a:path w="7141378" h="6364753">
                <a:moveTo>
                  <a:pt x="0" y="0"/>
                </a:moveTo>
                <a:lnTo>
                  <a:pt x="7141378" y="0"/>
                </a:lnTo>
                <a:lnTo>
                  <a:pt x="7141378" y="6364753"/>
                </a:lnTo>
                <a:lnTo>
                  <a:pt x="0" y="63647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620" y="9432656"/>
            <a:ext cx="4718574" cy="2624707"/>
          </a:xfrm>
          <a:custGeom>
            <a:avLst/>
            <a:gdLst/>
            <a:ahLst/>
            <a:cxnLst/>
            <a:rect l="l" t="t" r="r" b="b"/>
            <a:pathLst>
              <a:path w="4718574" h="2624707">
                <a:moveTo>
                  <a:pt x="0" y="0"/>
                </a:moveTo>
                <a:lnTo>
                  <a:pt x="4718574" y="0"/>
                </a:lnTo>
                <a:lnTo>
                  <a:pt x="4718574" y="2624707"/>
                </a:lnTo>
                <a:lnTo>
                  <a:pt x="0" y="262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7836631" y="-707423"/>
            <a:ext cx="1989238" cy="1414846"/>
          </a:xfrm>
          <a:custGeom>
            <a:avLst/>
            <a:gdLst/>
            <a:ahLst/>
            <a:cxnLst/>
            <a:rect l="l" t="t" r="r" b="b"/>
            <a:pathLst>
              <a:path w="1989238" h="1414846">
                <a:moveTo>
                  <a:pt x="0" y="0"/>
                </a:moveTo>
                <a:lnTo>
                  <a:pt x="1989239" y="0"/>
                </a:lnTo>
                <a:lnTo>
                  <a:pt x="1989239" y="1414846"/>
                </a:lnTo>
                <a:lnTo>
                  <a:pt x="0" y="1414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1028700" y="647395"/>
            <a:ext cx="16551161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spc="144">
                <a:solidFill>
                  <a:srgbClr val="FFFFFF"/>
                </a:solidFill>
                <a:latin typeface="Blueberry"/>
              </a:rPr>
              <a:t>CONSÉQUENCES SUR LES ENFANTS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51768" y="2844735"/>
            <a:ext cx="10138737" cy="699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Nunito 2"/>
              </a:rPr>
              <a:t>3 familles sur 5 seraient contraintes de couper dans leurs dépenses.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Nunito 2"/>
              </a:rPr>
              <a:t>30% des parents de 0 à 5 ans vivraient dans un logement inadapté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Nunito 2"/>
              </a:rPr>
              <a:t>Cherté, surpeuplement et-ou instabilité résidentielle ont un impact sur le développement des enfants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Nunito 2"/>
              </a:rPr>
              <a:t>Dans des cas extrêmes, des enfants sont séparés de leurs parents, faute de toît sur la tête</a:t>
            </a:r>
          </a:p>
          <a:p>
            <a:pPr algn="l">
              <a:lnSpc>
                <a:spcPts val="5039"/>
              </a:lnSpc>
            </a:pPr>
            <a:endParaRPr lang="en-US" sz="3599">
              <a:solidFill>
                <a:srgbClr val="FFFFFF"/>
              </a:solidFill>
              <a:latin typeface="Nunito 2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707501" y="2475430"/>
            <a:ext cx="4872360" cy="7321852"/>
          </a:xfrm>
          <a:custGeom>
            <a:avLst/>
            <a:gdLst/>
            <a:ahLst/>
            <a:cxnLst/>
            <a:rect l="l" t="t" r="r" b="b"/>
            <a:pathLst>
              <a:path w="4872360" h="7321852">
                <a:moveTo>
                  <a:pt x="0" y="0"/>
                </a:moveTo>
                <a:lnTo>
                  <a:pt x="4872360" y="0"/>
                </a:lnTo>
                <a:lnTo>
                  <a:pt x="4872360" y="7321852"/>
                </a:lnTo>
                <a:lnTo>
                  <a:pt x="0" y="7321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620" y="9432656"/>
            <a:ext cx="4718574" cy="2624707"/>
          </a:xfrm>
          <a:custGeom>
            <a:avLst/>
            <a:gdLst/>
            <a:ahLst/>
            <a:cxnLst/>
            <a:rect l="l" t="t" r="r" b="b"/>
            <a:pathLst>
              <a:path w="4718574" h="2624707">
                <a:moveTo>
                  <a:pt x="0" y="0"/>
                </a:moveTo>
                <a:lnTo>
                  <a:pt x="4718574" y="0"/>
                </a:lnTo>
                <a:lnTo>
                  <a:pt x="4718574" y="2624707"/>
                </a:lnTo>
                <a:lnTo>
                  <a:pt x="0" y="262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7836631" y="-707423"/>
            <a:ext cx="1989238" cy="1414846"/>
          </a:xfrm>
          <a:custGeom>
            <a:avLst/>
            <a:gdLst/>
            <a:ahLst/>
            <a:cxnLst/>
            <a:rect l="l" t="t" r="r" b="b"/>
            <a:pathLst>
              <a:path w="1989238" h="1414846">
                <a:moveTo>
                  <a:pt x="0" y="0"/>
                </a:moveTo>
                <a:lnTo>
                  <a:pt x="1989239" y="0"/>
                </a:lnTo>
                <a:lnTo>
                  <a:pt x="1989239" y="1414846"/>
                </a:lnTo>
                <a:lnTo>
                  <a:pt x="0" y="1414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13053514" y="3129216"/>
            <a:ext cx="4205786" cy="6689122"/>
          </a:xfrm>
          <a:custGeom>
            <a:avLst/>
            <a:gdLst/>
            <a:ahLst/>
            <a:cxnLst/>
            <a:rect l="l" t="t" r="r" b="b"/>
            <a:pathLst>
              <a:path w="4205786" h="6689122">
                <a:moveTo>
                  <a:pt x="0" y="0"/>
                </a:moveTo>
                <a:lnTo>
                  <a:pt x="4205786" y="0"/>
                </a:lnTo>
                <a:lnTo>
                  <a:pt x="4205786" y="6689122"/>
                </a:lnTo>
                <a:lnTo>
                  <a:pt x="0" y="6689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1609886" y="3607865"/>
            <a:ext cx="10138737" cy="6356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Nunito 2"/>
              </a:rPr>
              <a:t>3 femmes victimes de violence conjugale sur 4 auraient de la difficulté à trouver un logement qui réponde tant à leurs besoins, qu’à leur capacité de payer: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Nunito 2"/>
              </a:rPr>
              <a:t>prolongation du séjour en maisons d’hébergement, dont les ressources débordent.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Nunito 2"/>
              </a:rPr>
              <a:t>Rester ou retourner avec conjoint violent;</a:t>
            </a:r>
          </a:p>
          <a:p>
            <a:pPr marL="777238" lvl="1" indent="-388619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FFFFFF"/>
                </a:solidFill>
                <a:latin typeface="Nunito 2"/>
              </a:rPr>
              <a:t>Itinérance. </a:t>
            </a:r>
          </a:p>
          <a:p>
            <a:pPr algn="l">
              <a:lnSpc>
                <a:spcPts val="5039"/>
              </a:lnSpc>
            </a:pPr>
            <a:endParaRPr lang="en-US" sz="3599">
              <a:solidFill>
                <a:srgbClr val="FFFFFF"/>
              </a:solidFill>
              <a:latin typeface="Nunito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62937" y="574073"/>
            <a:ext cx="15962127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spc="136">
                <a:solidFill>
                  <a:srgbClr val="FFFFFF"/>
                </a:solidFill>
                <a:latin typeface="Blueberry"/>
              </a:rPr>
              <a:t>LA SÉCURITÉ DES FEMMES VICTIMES DE VIOLENCE CONJUGALE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452966" y="6238158"/>
            <a:ext cx="7312573" cy="4350981"/>
          </a:xfrm>
          <a:custGeom>
            <a:avLst/>
            <a:gdLst/>
            <a:ahLst/>
            <a:cxnLst/>
            <a:rect l="l" t="t" r="r" b="b"/>
            <a:pathLst>
              <a:path w="7312573" h="4350981">
                <a:moveTo>
                  <a:pt x="7312573" y="0"/>
                </a:moveTo>
                <a:lnTo>
                  <a:pt x="0" y="0"/>
                </a:lnTo>
                <a:lnTo>
                  <a:pt x="0" y="4350982"/>
                </a:lnTo>
                <a:lnTo>
                  <a:pt x="7312573" y="4350982"/>
                </a:lnTo>
                <a:lnTo>
                  <a:pt x="73125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330009" y="3552483"/>
            <a:ext cx="7813991" cy="530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5987" lvl="1" indent="-407994" algn="l">
              <a:lnSpc>
                <a:spcPts val="5291"/>
              </a:lnSpc>
              <a:buFont typeface="Arial"/>
              <a:buChar char="•"/>
            </a:pPr>
            <a:r>
              <a:rPr lang="en-US" sz="3779">
                <a:solidFill>
                  <a:srgbClr val="FFFFFF"/>
                </a:solidFill>
                <a:latin typeface="Nunito 2"/>
              </a:rPr>
              <a:t>Augmentation de l’itinérance </a:t>
            </a:r>
          </a:p>
          <a:p>
            <a:pPr marL="815987" lvl="1" indent="-407994" algn="l">
              <a:lnSpc>
                <a:spcPts val="5291"/>
              </a:lnSpc>
              <a:buFont typeface="Arial"/>
              <a:buChar char="•"/>
            </a:pPr>
            <a:r>
              <a:rPr lang="en-US" sz="3779">
                <a:solidFill>
                  <a:srgbClr val="FFFFFF"/>
                </a:solidFill>
                <a:latin typeface="Nunito 2"/>
              </a:rPr>
              <a:t>Les campements se multiplient</a:t>
            </a:r>
          </a:p>
          <a:p>
            <a:pPr marL="815987" lvl="1" indent="-407994" algn="l">
              <a:lnSpc>
                <a:spcPts val="5291"/>
              </a:lnSpc>
              <a:buFont typeface="Arial"/>
              <a:buChar char="•"/>
            </a:pPr>
            <a:r>
              <a:rPr lang="en-US" sz="3779">
                <a:solidFill>
                  <a:srgbClr val="FFFFFF"/>
                </a:solidFill>
                <a:latin typeface="Nunito 2"/>
              </a:rPr>
              <a:t>Augmentation de la détresse</a:t>
            </a:r>
          </a:p>
          <a:p>
            <a:pPr marL="815987" lvl="1" indent="-407994" algn="l">
              <a:lnSpc>
                <a:spcPts val="5291"/>
              </a:lnSpc>
              <a:buFont typeface="Arial"/>
              <a:buChar char="•"/>
            </a:pPr>
            <a:r>
              <a:rPr lang="en-US" sz="3779">
                <a:solidFill>
                  <a:srgbClr val="FFFFFF"/>
                </a:solidFill>
                <a:latin typeface="Nunito 2"/>
              </a:rPr>
              <a:t>Évictions: première cause invoquée par les personnes nouvellement en situation d’itinérance</a:t>
            </a:r>
          </a:p>
          <a:p>
            <a:pPr algn="l">
              <a:lnSpc>
                <a:spcPts val="5291"/>
              </a:lnSpc>
            </a:pPr>
            <a:endParaRPr lang="en-US" sz="3779">
              <a:solidFill>
                <a:srgbClr val="FFFFFF"/>
              </a:solidFill>
              <a:latin typeface="Nunito 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40044" y="885825"/>
            <a:ext cx="17547956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spc="144">
                <a:solidFill>
                  <a:srgbClr val="FFFFFF"/>
                </a:solidFill>
                <a:latin typeface="Blueberry"/>
              </a:rPr>
              <a:t>AUGMENTATION DE L’ITINÉRANCE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550691" y="2896246"/>
            <a:ext cx="5524994" cy="5846555"/>
          </a:xfrm>
          <a:custGeom>
            <a:avLst/>
            <a:gdLst/>
            <a:ahLst/>
            <a:cxnLst/>
            <a:rect l="l" t="t" r="r" b="b"/>
            <a:pathLst>
              <a:path w="5524994" h="5846555">
                <a:moveTo>
                  <a:pt x="5524994" y="0"/>
                </a:moveTo>
                <a:lnTo>
                  <a:pt x="0" y="0"/>
                </a:lnTo>
                <a:lnTo>
                  <a:pt x="0" y="5846554"/>
                </a:lnTo>
                <a:lnTo>
                  <a:pt x="5524994" y="5846554"/>
                </a:lnTo>
                <a:lnTo>
                  <a:pt x="55249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A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D66D99-8C87-8EE3-806C-8398501EAB48}"/>
              </a:ext>
            </a:extLst>
          </p:cNvPr>
          <p:cNvSpPr/>
          <p:nvPr/>
        </p:nvSpPr>
        <p:spPr>
          <a:xfrm rot="161406">
            <a:off x="838200" y="1028700"/>
            <a:ext cx="14554200" cy="20574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extBox 2"/>
          <p:cNvSpPr txBox="1"/>
          <p:nvPr/>
        </p:nvSpPr>
        <p:spPr>
          <a:xfrm>
            <a:off x="1028700" y="3609975"/>
            <a:ext cx="8789047" cy="564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48" lvl="1" indent="-485774" algn="l">
              <a:lnSpc>
                <a:spcPts val="44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Nunito 2"/>
              </a:rPr>
              <a:t>En dehors de la logique du profit</a:t>
            </a:r>
          </a:p>
          <a:p>
            <a:pPr marL="971548" lvl="1" indent="-485774" algn="l">
              <a:lnSpc>
                <a:spcPts val="44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Nunito 2"/>
              </a:rPr>
              <a:t>Répond à une diversité de besoins</a:t>
            </a:r>
          </a:p>
          <a:p>
            <a:pPr marL="971548" lvl="1" indent="-485774" algn="l">
              <a:lnSpc>
                <a:spcPts val="44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Nunito 2"/>
              </a:rPr>
              <a:t>Assure stabilité résidentielle et des loyers répondant à la capacité de payer des ménages</a:t>
            </a:r>
          </a:p>
          <a:p>
            <a:pPr marL="971548" lvl="1" indent="-485774" algn="l">
              <a:lnSpc>
                <a:spcPts val="44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Nunito 2"/>
              </a:rPr>
              <a:t>Maillon essentiel du filet social</a:t>
            </a:r>
          </a:p>
        </p:txBody>
      </p:sp>
      <p:sp>
        <p:nvSpPr>
          <p:cNvPr id="3" name="TextBox 3"/>
          <p:cNvSpPr txBox="1"/>
          <p:nvPr/>
        </p:nvSpPr>
        <p:spPr>
          <a:xfrm rot="166391">
            <a:off x="1039834" y="1739515"/>
            <a:ext cx="14678160" cy="78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5999" spc="119">
                <a:solidFill>
                  <a:srgbClr val="000000"/>
                </a:solidFill>
                <a:latin typeface="Blueberry"/>
              </a:rPr>
              <a:t>LA CLÉ C’EST LE LOGEMENT SOCIAL 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909</Words>
  <Application>Microsoft Office PowerPoint</Application>
  <PresentationFormat>Personnalisé</PresentationFormat>
  <Paragraphs>113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Blueberry</vt:lpstr>
      <vt:lpstr>Nunito 2 Bold</vt:lpstr>
      <vt:lpstr>Nunito 1 Bold</vt:lpstr>
      <vt:lpstr>Zing Rust Base Rough</vt:lpstr>
      <vt:lpstr>Arial</vt:lpstr>
      <vt:lpstr>Calibri</vt:lpstr>
      <vt:lpstr>Nunito 1</vt:lpstr>
      <vt:lpstr>Nunito 2</vt:lpstr>
      <vt:lpstr>Edo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CAMPER FACE À LA CRISE DU LOGEMENT</dc:title>
  <dc:creator>Céline Magontier</dc:creator>
  <cp:lastModifiedBy>Céline Magontier</cp:lastModifiedBy>
  <cp:revision>2</cp:revision>
  <dcterms:created xsi:type="dcterms:W3CDTF">2006-08-16T00:00:00Z</dcterms:created>
  <dcterms:modified xsi:type="dcterms:W3CDTF">2024-05-23T20:51:52Z</dcterms:modified>
  <dc:identifier>DAGF4ozI-1A</dc:identifier>
</cp:coreProperties>
</file>